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6"/>
  </p:notesMasterIdLst>
  <p:sldIdLst>
    <p:sldId id="256" r:id="rId2"/>
    <p:sldId id="496" r:id="rId3"/>
    <p:sldId id="497" r:id="rId4"/>
    <p:sldId id="498" r:id="rId5"/>
    <p:sldId id="499" r:id="rId6"/>
    <p:sldId id="501" r:id="rId7"/>
    <p:sldId id="442" r:id="rId8"/>
    <p:sldId id="441" r:id="rId9"/>
    <p:sldId id="443" r:id="rId10"/>
    <p:sldId id="444" r:id="rId11"/>
    <p:sldId id="445" r:id="rId12"/>
    <p:sldId id="483" r:id="rId13"/>
    <p:sldId id="484" r:id="rId14"/>
    <p:sldId id="485" r:id="rId15"/>
    <p:sldId id="446" r:id="rId16"/>
    <p:sldId id="447" r:id="rId17"/>
    <p:sldId id="486" r:id="rId18"/>
    <p:sldId id="488" r:id="rId19"/>
    <p:sldId id="489" r:id="rId20"/>
    <p:sldId id="490" r:id="rId21"/>
    <p:sldId id="491" r:id="rId22"/>
    <p:sldId id="494" r:id="rId23"/>
    <p:sldId id="492" r:id="rId24"/>
    <p:sldId id="493" r:id="rId25"/>
    <p:sldId id="495" r:id="rId26"/>
    <p:sldId id="448" r:id="rId27"/>
    <p:sldId id="487" r:id="rId28"/>
    <p:sldId id="449" r:id="rId29"/>
    <p:sldId id="450" r:id="rId30"/>
    <p:sldId id="451" r:id="rId31"/>
    <p:sldId id="452" r:id="rId32"/>
    <p:sldId id="453" r:id="rId33"/>
    <p:sldId id="454" r:id="rId34"/>
    <p:sldId id="455" r:id="rId35"/>
    <p:sldId id="456" r:id="rId36"/>
    <p:sldId id="457" r:id="rId37"/>
    <p:sldId id="458" r:id="rId38"/>
    <p:sldId id="460" r:id="rId39"/>
    <p:sldId id="461" r:id="rId40"/>
    <p:sldId id="462" r:id="rId41"/>
    <p:sldId id="467" r:id="rId42"/>
    <p:sldId id="468" r:id="rId43"/>
    <p:sldId id="466" r:id="rId44"/>
    <p:sldId id="469" r:id="rId45"/>
    <p:sldId id="470" r:id="rId46"/>
    <p:sldId id="471" r:id="rId47"/>
    <p:sldId id="472" r:id="rId48"/>
    <p:sldId id="473" r:id="rId49"/>
    <p:sldId id="474" r:id="rId50"/>
    <p:sldId id="475" r:id="rId51"/>
    <p:sldId id="476" r:id="rId52"/>
    <p:sldId id="477" r:id="rId53"/>
    <p:sldId id="478" r:id="rId54"/>
    <p:sldId id="479" r:id="rId55"/>
    <p:sldId id="480" r:id="rId56"/>
    <p:sldId id="481" r:id="rId57"/>
    <p:sldId id="387" r:id="rId58"/>
    <p:sldId id="389" r:id="rId59"/>
    <p:sldId id="388" r:id="rId60"/>
    <p:sldId id="390" r:id="rId61"/>
    <p:sldId id="391" r:id="rId62"/>
    <p:sldId id="392" r:id="rId63"/>
    <p:sldId id="393" r:id="rId64"/>
    <p:sldId id="394" r:id="rId65"/>
    <p:sldId id="395" r:id="rId66"/>
    <p:sldId id="396" r:id="rId67"/>
    <p:sldId id="397" r:id="rId68"/>
    <p:sldId id="398" r:id="rId69"/>
    <p:sldId id="399" r:id="rId70"/>
    <p:sldId id="400" r:id="rId71"/>
    <p:sldId id="401" r:id="rId72"/>
    <p:sldId id="402" r:id="rId73"/>
    <p:sldId id="403" r:id="rId74"/>
    <p:sldId id="404" r:id="rId75"/>
    <p:sldId id="405" r:id="rId76"/>
    <p:sldId id="406" r:id="rId77"/>
    <p:sldId id="407" r:id="rId78"/>
    <p:sldId id="408" r:id="rId79"/>
    <p:sldId id="409" r:id="rId80"/>
    <p:sldId id="410" r:id="rId81"/>
    <p:sldId id="411" r:id="rId82"/>
    <p:sldId id="412" r:id="rId83"/>
    <p:sldId id="413" r:id="rId84"/>
    <p:sldId id="415" r:id="rId85"/>
    <p:sldId id="416" r:id="rId86"/>
    <p:sldId id="414" r:id="rId87"/>
    <p:sldId id="260" r:id="rId88"/>
    <p:sldId id="326" r:id="rId89"/>
    <p:sldId id="257" r:id="rId90"/>
    <p:sldId id="327" r:id="rId91"/>
    <p:sldId id="259" r:id="rId92"/>
    <p:sldId id="258" r:id="rId93"/>
    <p:sldId id="381" r:id="rId94"/>
    <p:sldId id="329" r:id="rId95"/>
    <p:sldId id="330" r:id="rId96"/>
    <p:sldId id="331" r:id="rId97"/>
    <p:sldId id="332" r:id="rId98"/>
    <p:sldId id="333" r:id="rId99"/>
    <p:sldId id="374" r:id="rId100"/>
    <p:sldId id="375" r:id="rId101"/>
    <p:sldId id="376" r:id="rId102"/>
    <p:sldId id="380" r:id="rId103"/>
    <p:sldId id="417" r:id="rId104"/>
    <p:sldId id="418" r:id="rId105"/>
    <p:sldId id="334" r:id="rId106"/>
    <p:sldId id="379" r:id="rId107"/>
    <p:sldId id="377" r:id="rId108"/>
    <p:sldId id="378" r:id="rId109"/>
    <p:sldId id="385" r:id="rId110"/>
    <p:sldId id="419" r:id="rId111"/>
    <p:sldId id="420" r:id="rId112"/>
    <p:sldId id="382" r:id="rId113"/>
    <p:sldId id="383" r:id="rId114"/>
    <p:sldId id="384" r:id="rId115"/>
    <p:sldId id="335" r:id="rId116"/>
    <p:sldId id="362" r:id="rId117"/>
    <p:sldId id="343" r:id="rId118"/>
    <p:sldId id="336" r:id="rId119"/>
    <p:sldId id="363" r:id="rId120"/>
    <p:sldId id="338" r:id="rId121"/>
    <p:sldId id="339" r:id="rId122"/>
    <p:sldId id="340" r:id="rId123"/>
    <p:sldId id="341" r:id="rId124"/>
    <p:sldId id="342" r:id="rId125"/>
    <p:sldId id="345" r:id="rId126"/>
    <p:sldId id="346" r:id="rId127"/>
    <p:sldId id="347" r:id="rId128"/>
    <p:sldId id="348" r:id="rId129"/>
    <p:sldId id="349" r:id="rId130"/>
    <p:sldId id="364" r:id="rId131"/>
    <p:sldId id="350" r:id="rId132"/>
    <p:sldId id="351" r:id="rId133"/>
    <p:sldId id="352" r:id="rId134"/>
    <p:sldId id="353" r:id="rId135"/>
    <p:sldId id="354" r:id="rId136"/>
    <p:sldId id="355" r:id="rId137"/>
    <p:sldId id="356" r:id="rId138"/>
    <p:sldId id="365" r:id="rId139"/>
    <p:sldId id="357" r:id="rId140"/>
    <p:sldId id="366" r:id="rId141"/>
    <p:sldId id="367" r:id="rId142"/>
    <p:sldId id="368" r:id="rId143"/>
    <p:sldId id="369" r:id="rId144"/>
    <p:sldId id="370" r:id="rId145"/>
    <p:sldId id="371" r:id="rId146"/>
    <p:sldId id="372" r:id="rId147"/>
    <p:sldId id="373" r:id="rId148"/>
    <p:sldId id="358" r:id="rId149"/>
    <p:sldId id="359" r:id="rId150"/>
    <p:sldId id="360" r:id="rId151"/>
    <p:sldId id="361" r:id="rId152"/>
    <p:sldId id="263" r:id="rId153"/>
    <p:sldId id="261" r:id="rId154"/>
    <p:sldId id="272" r:id="rId155"/>
    <p:sldId id="273" r:id="rId156"/>
    <p:sldId id="322" r:id="rId157"/>
    <p:sldId id="324" r:id="rId158"/>
    <p:sldId id="262" r:id="rId159"/>
    <p:sldId id="270" r:id="rId160"/>
    <p:sldId id="264" r:id="rId161"/>
    <p:sldId id="313" r:id="rId162"/>
    <p:sldId id="314" r:id="rId163"/>
    <p:sldId id="315" r:id="rId164"/>
    <p:sldId id="316" r:id="rId165"/>
    <p:sldId id="265" r:id="rId166"/>
    <p:sldId id="312" r:id="rId167"/>
    <p:sldId id="317" r:id="rId168"/>
    <p:sldId id="266" r:id="rId169"/>
    <p:sldId id="318" r:id="rId170"/>
    <p:sldId id="319" r:id="rId171"/>
    <p:sldId id="271" r:id="rId172"/>
    <p:sldId id="320" r:id="rId173"/>
    <p:sldId id="267" r:id="rId174"/>
    <p:sldId id="268" r:id="rId175"/>
    <p:sldId id="269" r:id="rId176"/>
    <p:sldId id="274" r:id="rId177"/>
    <p:sldId id="275" r:id="rId178"/>
    <p:sldId id="276" r:id="rId179"/>
    <p:sldId id="277" r:id="rId180"/>
    <p:sldId id="278" r:id="rId181"/>
    <p:sldId id="279" r:id="rId182"/>
    <p:sldId id="282" r:id="rId183"/>
    <p:sldId id="283" r:id="rId184"/>
    <p:sldId id="284" r:id="rId185"/>
    <p:sldId id="285" r:id="rId186"/>
    <p:sldId id="280" r:id="rId187"/>
    <p:sldId id="281" r:id="rId188"/>
    <p:sldId id="286" r:id="rId189"/>
    <p:sldId id="287" r:id="rId190"/>
    <p:sldId id="288" r:id="rId191"/>
    <p:sldId id="289" r:id="rId192"/>
    <p:sldId id="290" r:id="rId193"/>
    <p:sldId id="295" r:id="rId194"/>
    <p:sldId id="291" r:id="rId195"/>
    <p:sldId id="292" r:id="rId196"/>
    <p:sldId id="297" r:id="rId197"/>
    <p:sldId id="293" r:id="rId198"/>
    <p:sldId id="296" r:id="rId199"/>
    <p:sldId id="328" r:id="rId200"/>
    <p:sldId id="298" r:id="rId201"/>
    <p:sldId id="299" r:id="rId202"/>
    <p:sldId id="325" r:id="rId203"/>
    <p:sldId id="300" r:id="rId204"/>
    <p:sldId id="301" r:id="rId205"/>
    <p:sldId id="303" r:id="rId206"/>
    <p:sldId id="304" r:id="rId207"/>
    <p:sldId id="305" r:id="rId208"/>
    <p:sldId id="306" r:id="rId209"/>
    <p:sldId id="307" r:id="rId210"/>
    <p:sldId id="302" r:id="rId211"/>
    <p:sldId id="309" r:id="rId212"/>
    <p:sldId id="310" r:id="rId213"/>
    <p:sldId id="311" r:id="rId214"/>
    <p:sldId id="308" r:id="rId2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452C5F0-E02A-46AB-A564-6AB147C47095}">
          <p14:sldIdLst>
            <p14:sldId id="256"/>
            <p14:sldId id="496"/>
            <p14:sldId id="497"/>
            <p14:sldId id="498"/>
            <p14:sldId id="499"/>
            <p14:sldId id="501"/>
            <p14:sldId id="442"/>
            <p14:sldId id="441"/>
            <p14:sldId id="443"/>
            <p14:sldId id="444"/>
            <p14:sldId id="445"/>
            <p14:sldId id="483"/>
            <p14:sldId id="484"/>
            <p14:sldId id="485"/>
            <p14:sldId id="446"/>
            <p14:sldId id="447"/>
            <p14:sldId id="486"/>
            <p14:sldId id="488"/>
            <p14:sldId id="489"/>
            <p14:sldId id="490"/>
            <p14:sldId id="491"/>
            <p14:sldId id="494"/>
            <p14:sldId id="492"/>
            <p14:sldId id="493"/>
            <p14:sldId id="495"/>
            <p14:sldId id="448"/>
            <p14:sldId id="487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60"/>
            <p14:sldId id="461"/>
            <p14:sldId id="462"/>
            <p14:sldId id="467"/>
            <p14:sldId id="468"/>
            <p14:sldId id="466"/>
            <p14:sldId id="469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80"/>
            <p14:sldId id="481"/>
            <p14:sldId id="387"/>
            <p14:sldId id="389"/>
            <p14:sldId id="388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5"/>
            <p14:sldId id="416"/>
            <p14:sldId id="414"/>
            <p14:sldId id="260"/>
            <p14:sldId id="326"/>
            <p14:sldId id="257"/>
            <p14:sldId id="327"/>
            <p14:sldId id="259"/>
            <p14:sldId id="258"/>
            <p14:sldId id="381"/>
            <p14:sldId id="329"/>
            <p14:sldId id="330"/>
            <p14:sldId id="331"/>
            <p14:sldId id="332"/>
            <p14:sldId id="333"/>
            <p14:sldId id="374"/>
            <p14:sldId id="375"/>
            <p14:sldId id="376"/>
            <p14:sldId id="380"/>
            <p14:sldId id="417"/>
            <p14:sldId id="418"/>
            <p14:sldId id="334"/>
            <p14:sldId id="379"/>
            <p14:sldId id="377"/>
            <p14:sldId id="378"/>
            <p14:sldId id="385"/>
            <p14:sldId id="419"/>
            <p14:sldId id="420"/>
            <p14:sldId id="382"/>
            <p14:sldId id="383"/>
            <p14:sldId id="384"/>
            <p14:sldId id="335"/>
            <p14:sldId id="362"/>
            <p14:sldId id="343"/>
            <p14:sldId id="336"/>
            <p14:sldId id="363"/>
            <p14:sldId id="338"/>
            <p14:sldId id="339"/>
            <p14:sldId id="340"/>
            <p14:sldId id="341"/>
            <p14:sldId id="342"/>
            <p14:sldId id="345"/>
            <p14:sldId id="346"/>
            <p14:sldId id="347"/>
            <p14:sldId id="348"/>
            <p14:sldId id="349"/>
            <p14:sldId id="364"/>
            <p14:sldId id="350"/>
            <p14:sldId id="351"/>
            <p14:sldId id="352"/>
            <p14:sldId id="353"/>
            <p14:sldId id="354"/>
            <p14:sldId id="355"/>
            <p14:sldId id="356"/>
            <p14:sldId id="365"/>
            <p14:sldId id="357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58"/>
            <p14:sldId id="359"/>
            <p14:sldId id="360"/>
            <p14:sldId id="361"/>
            <p14:sldId id="263"/>
            <p14:sldId id="261"/>
            <p14:sldId id="272"/>
            <p14:sldId id="273"/>
            <p14:sldId id="322"/>
            <p14:sldId id="324"/>
            <p14:sldId id="262"/>
            <p14:sldId id="270"/>
            <p14:sldId id="264"/>
            <p14:sldId id="313"/>
            <p14:sldId id="314"/>
            <p14:sldId id="315"/>
            <p14:sldId id="316"/>
            <p14:sldId id="265"/>
            <p14:sldId id="312"/>
            <p14:sldId id="317"/>
            <p14:sldId id="266"/>
            <p14:sldId id="318"/>
            <p14:sldId id="319"/>
            <p14:sldId id="271"/>
            <p14:sldId id="320"/>
            <p14:sldId id="267"/>
            <p14:sldId id="268"/>
            <p14:sldId id="269"/>
            <p14:sldId id="274"/>
            <p14:sldId id="275"/>
            <p14:sldId id="276"/>
            <p14:sldId id="277"/>
            <p14:sldId id="278"/>
            <p14:sldId id="279"/>
            <p14:sldId id="282"/>
            <p14:sldId id="283"/>
            <p14:sldId id="284"/>
            <p14:sldId id="285"/>
            <p14:sldId id="280"/>
            <p14:sldId id="281"/>
            <p14:sldId id="286"/>
            <p14:sldId id="287"/>
            <p14:sldId id="288"/>
            <p14:sldId id="289"/>
            <p14:sldId id="290"/>
            <p14:sldId id="295"/>
            <p14:sldId id="291"/>
            <p14:sldId id="292"/>
            <p14:sldId id="297"/>
            <p14:sldId id="293"/>
            <p14:sldId id="296"/>
            <p14:sldId id="328"/>
            <p14:sldId id="298"/>
            <p14:sldId id="299"/>
            <p14:sldId id="325"/>
            <p14:sldId id="300"/>
            <p14:sldId id="301"/>
            <p14:sldId id="303"/>
            <p14:sldId id="304"/>
            <p14:sldId id="305"/>
            <p14:sldId id="306"/>
            <p14:sldId id="307"/>
            <p14:sldId id="302"/>
            <p14:sldId id="309"/>
            <p14:sldId id="310"/>
            <p14:sldId id="311"/>
            <p14:sldId id="30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60" autoAdjust="0"/>
  </p:normalViewPr>
  <p:slideViewPr>
    <p:cSldViewPr>
      <p:cViewPr varScale="1">
        <p:scale>
          <a:sx n="102" d="100"/>
          <a:sy n="102" d="100"/>
        </p:scale>
        <p:origin x="-17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presProps" Target="presProps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viewProps" Target="viewProps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theme" Target="theme/theme1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F1BDD0-4C46-44BA-B5EC-7EAF363DCD78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2A4FD0-4270-4185-8BC3-0F8736C918CB}">
      <dgm:prSet phldrT="[Текст]" custT="1"/>
      <dgm:spPr>
        <a:solidFill>
          <a:srgbClr val="FFFFFF"/>
        </a:solidFill>
        <a:ln>
          <a:solidFill>
            <a:srgbClr val="FFFFFF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340</a:t>
          </a:r>
          <a:endParaRPr lang="ru-RU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3392D5C-0AB4-4BFB-B75A-46C52734657D}" type="parTrans" cxnId="{361976D5-D08A-4FB6-9898-C34254926FC2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478365AF-AB73-4ADF-9FC5-801183C1B711}" type="sibTrans" cxnId="{361976D5-D08A-4FB6-9898-C34254926FC2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23C71715-9EC0-4404-9764-BF37B68DB2D6}">
      <dgm:prSet phldrT="[Текст]" custT="1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341  441 </a:t>
          </a:r>
        </a:p>
      </dgm:t>
    </dgm:pt>
    <dgm:pt modelId="{4C7DA9E1-D309-4164-87BB-334D780769E4}" type="parTrans" cxnId="{49D7BC81-ACDA-4623-ACE7-C3BB359B72AE}">
      <dgm:prSet custT="1"/>
      <dgm:spPr>
        <a:solidFill>
          <a:srgbClr val="FFFFFF"/>
        </a:solidFill>
        <a:ln>
          <a:solidFill>
            <a:schemeClr val="bg2">
              <a:lumMod val="50000"/>
            </a:schemeClr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AC7F93F-6EB6-4A3D-BDDB-0F9D9E252542}" type="sibTrans" cxnId="{49D7BC81-ACDA-4623-ACE7-C3BB359B72AE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67AE9E9A-9717-4CEB-968C-AA78D588D87F}">
      <dgm:prSet phldrT="[Текст]" custT="1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342  442</a:t>
          </a:r>
          <a:endParaRPr lang="ru-RU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6BFC1E6-6886-46B3-B40B-8DCC55885A85}" type="parTrans" cxnId="{27C3FCFD-4E62-463B-9A47-CCAEC2C329DE}">
      <dgm:prSet custT="1"/>
      <dgm:spPr>
        <a:solidFill>
          <a:srgbClr val="FFFFFF"/>
        </a:solidFill>
        <a:ln>
          <a:solidFill>
            <a:srgbClr val="FFFFFF"/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D6F8C85-21B6-4C27-B760-BEE92D95E76A}" type="sibTrans" cxnId="{27C3FCFD-4E62-463B-9A47-CCAEC2C329DE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E7F05DDC-38AC-450F-9F8E-9E7AB4798409}">
      <dgm:prSet phldrT="[Текст]" custT="1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344</a:t>
          </a:r>
          <a:r>
            <a:rPr lang="en-US" sz="2000" dirty="0" smtClean="0">
              <a:solidFill>
                <a:schemeClr val="tx1"/>
              </a:solidFill>
              <a:latin typeface="Calibri" panose="020F0502020204030204" pitchFamily="34" charset="0"/>
            </a:rPr>
            <a:t> </a:t>
          </a:r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 444</a:t>
          </a:r>
          <a:endParaRPr lang="ru-RU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4C56D6AC-6D98-45FD-9C5E-CE99A8B63CE2}" type="parTrans" cxnId="{7DB7E9EF-194B-44CD-AC9F-69018F02E291}">
      <dgm:prSet custT="1"/>
      <dgm:spPr>
        <a:solidFill>
          <a:srgbClr val="FFFFFF"/>
        </a:solidFill>
        <a:ln>
          <a:solidFill>
            <a:srgbClr val="FFFFFF"/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043045E-761E-4DAF-9761-1398CD6928FA}" type="sibTrans" cxnId="{7DB7E9EF-194B-44CD-AC9F-69018F02E291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EEF26CD0-4799-4022-993B-60C288479007}">
      <dgm:prSet phldrT="[Текст]" custT="1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345  445</a:t>
          </a:r>
          <a:endParaRPr lang="ru-RU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C77A67D-D27F-447E-A13D-E244FB14E41A}" type="parTrans" cxnId="{EF14CBAE-A5EF-4303-8703-1E31606BCFE9}">
      <dgm:prSet custT="1"/>
      <dgm:spPr>
        <a:solidFill>
          <a:srgbClr val="FFFFFF"/>
        </a:solidFill>
        <a:ln>
          <a:solidFill>
            <a:schemeClr val="bg2">
              <a:lumMod val="50000"/>
            </a:schemeClr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970B55E-3ABB-4C94-8771-704CEE230BA9}" type="sibTrans" cxnId="{EF14CBAE-A5EF-4303-8703-1E31606BCFE9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E5FDA1B8-766F-4B4B-B86A-A196E33A80F0}">
      <dgm:prSet phldrT="[Текст]" custT="1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343   443</a:t>
          </a:r>
          <a:endParaRPr lang="ru-RU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C39199E4-35BF-4C47-88F8-F5898D63D91F}" type="parTrans" cxnId="{8A070140-D165-44E3-A292-D1F0E5F3D07A}">
      <dgm:prSet custT="1"/>
      <dgm:spPr>
        <a:solidFill>
          <a:srgbClr val="FFFFFF"/>
        </a:solidFill>
        <a:ln>
          <a:solidFill>
            <a:schemeClr val="bg2">
              <a:lumMod val="50000"/>
            </a:schemeClr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D86DB76-CFA6-4D1C-A1B7-E6E98033D6F8}" type="sibTrans" cxnId="{8A070140-D165-44E3-A292-D1F0E5F3D07A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0CE0A858-A719-4E8B-909E-EA47D59E19B0}">
      <dgm:prSet phldrT="[Текст]" custT="1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346  446</a:t>
          </a:r>
          <a:endParaRPr lang="ru-RU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7203137-B45A-4D36-98A6-625366B9A991}" type="parTrans" cxnId="{2277B9A8-690B-4A67-B7A2-F94C1F0E507A}">
      <dgm:prSet custT="1"/>
      <dgm:spPr>
        <a:solidFill>
          <a:srgbClr val="FFFFFF"/>
        </a:solidFill>
        <a:ln>
          <a:solidFill>
            <a:srgbClr val="FFFFFF"/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5960C4C-7B65-4748-9822-0CF3399AB54B}" type="sibTrans" cxnId="{2277B9A8-690B-4A67-B7A2-F94C1F0E507A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CAC76C08-C880-4E12-9AB7-DC37C1ECA377}">
      <dgm:prSet phldrT="[Текст]" custT="1"/>
      <dgm:spPr>
        <a:solidFill>
          <a:schemeClr val="bg2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347</a:t>
          </a:r>
          <a:r>
            <a:rPr lang="en-US" sz="2000" dirty="0" smtClean="0">
              <a:solidFill>
                <a:schemeClr val="tx1"/>
              </a:solidFill>
              <a:latin typeface="Calibri" panose="020F0502020204030204" pitchFamily="34" charset="0"/>
            </a:rPr>
            <a:t> </a:t>
          </a:r>
          <a:r>
            <a:rPr lang="ru-RU" sz="2000" dirty="0" smtClean="0">
              <a:solidFill>
                <a:schemeClr val="tx1"/>
              </a:solidFill>
              <a:latin typeface="Calibri" panose="020F0502020204030204" pitchFamily="34" charset="0"/>
            </a:rPr>
            <a:t> 447</a:t>
          </a:r>
          <a:endParaRPr lang="ru-RU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AB03C36-F54D-49D0-BFF2-29EF28BC408A}" type="parTrans" cxnId="{C9B867C9-B016-469F-8FE2-6A27332BC991}">
      <dgm:prSet custT="1"/>
      <dgm:spPr>
        <a:solidFill>
          <a:srgbClr val="FFFFFF"/>
        </a:solidFill>
        <a:ln>
          <a:solidFill>
            <a:schemeClr val="bg2">
              <a:lumMod val="50000"/>
            </a:schemeClr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69DF1BF-4D95-412D-B326-20C0DDBC045C}" type="sibTrans" cxnId="{C9B867C9-B016-469F-8FE2-6A27332BC991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A32E9441-F178-426B-9715-2E32DFE89230}">
      <dgm:prSet phldrT="[Текст]" custT="1"/>
      <dgm:spPr>
        <a:solidFill>
          <a:schemeClr val="bg2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latin typeface="Calibri" panose="020F0502020204030204" pitchFamily="34" charset="0"/>
            </a:rPr>
            <a:t>349</a:t>
          </a:r>
          <a:r>
            <a:rPr lang="en-US" sz="2000" b="0" dirty="0" smtClean="0">
              <a:solidFill>
                <a:schemeClr val="tx1"/>
              </a:solidFill>
              <a:latin typeface="Calibri" panose="020F0502020204030204" pitchFamily="34" charset="0"/>
            </a:rPr>
            <a:t> </a:t>
          </a:r>
          <a:r>
            <a:rPr lang="ru-RU" sz="2000" b="0" dirty="0" smtClean="0">
              <a:solidFill>
                <a:schemeClr val="tx1"/>
              </a:solidFill>
              <a:latin typeface="Calibri" panose="020F0502020204030204" pitchFamily="34" charset="0"/>
            </a:rPr>
            <a:t> 449</a:t>
          </a:r>
        </a:p>
      </dgm:t>
    </dgm:pt>
    <dgm:pt modelId="{306F0C44-945A-4A8A-917D-F89C1989DA4D}" type="parTrans" cxnId="{7F683EAE-75EB-47A0-ADB3-23F3E46B0942}">
      <dgm:prSet custT="1"/>
      <dgm:spPr>
        <a:solidFill>
          <a:srgbClr val="FFFFFF"/>
        </a:solidFill>
        <a:ln>
          <a:solidFill>
            <a:srgbClr val="FFFFFF"/>
          </a:solidFill>
          <a:headEnd type="none" w="med" len="med"/>
          <a:tailEnd type="triangle" w="med" len="med"/>
        </a:ln>
      </dgm:spPr>
      <dgm:t>
        <a:bodyPr/>
        <a:lstStyle/>
        <a:p>
          <a:endParaRPr lang="ru-RU" sz="200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E1C0B5C-E9A5-4C33-8A15-F9914216C490}" type="sibTrans" cxnId="{7F683EAE-75EB-47A0-ADB3-23F3E46B0942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00C8C4D4-130D-4B5E-8A5C-470A3F05BCA6}">
      <dgm:prSet phldrT="[Текст]"/>
      <dgm:spPr>
        <a:prstGeom prst="rect">
          <a:avLst/>
        </a:prstGeom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2FE39815-5639-4237-84DF-5251E7CB6A08}" type="parTrans" cxnId="{439D4975-9057-47BB-BC70-0C6226B8E6E7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9DC84E11-A42C-4477-BB7F-0466A4E34FD2}" type="sibTrans" cxnId="{439D4975-9057-47BB-BC70-0C6226B8E6E7}">
      <dgm:prSet/>
      <dgm:spPr/>
      <dgm:t>
        <a:bodyPr/>
        <a:lstStyle/>
        <a:p>
          <a:endParaRPr lang="ru-RU" sz="2000">
            <a:latin typeface="Calibri" panose="020F0502020204030204" pitchFamily="34" charset="0"/>
          </a:endParaRPr>
        </a:p>
      </dgm:t>
    </dgm:pt>
    <dgm:pt modelId="{9FB10194-C9DA-485F-BA4D-7D4ACA924A7D}" type="pres">
      <dgm:prSet presAssocID="{CEF1BDD0-4C46-44BA-B5EC-7EAF363DCD7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2963DF-88C3-4640-878A-EB5313307F36}" type="pres">
      <dgm:prSet presAssocID="{B02A4FD0-4270-4185-8BC3-0F8736C918CB}" presName="centerShape" presStyleLbl="node0" presStyleIdx="0" presStyleCnt="1" custScaleY="70500" custLinFactNeighborY="-4818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3114314-C535-457F-86A2-BE0D6EE2FD37}" type="pres">
      <dgm:prSet presAssocID="{4C7DA9E1-D309-4164-87BB-334D780769E4}" presName="Name9" presStyleLbl="parChTrans1D2" presStyleIdx="0" presStyleCnt="8"/>
      <dgm:spPr/>
      <dgm:t>
        <a:bodyPr/>
        <a:lstStyle/>
        <a:p>
          <a:endParaRPr lang="ru-RU"/>
        </a:p>
      </dgm:t>
    </dgm:pt>
    <dgm:pt modelId="{D7EE2B98-559B-4F81-A3A2-6991E130F416}" type="pres">
      <dgm:prSet presAssocID="{4C7DA9E1-D309-4164-87BB-334D780769E4}" presName="connTx" presStyleLbl="parChTrans1D2" presStyleIdx="0" presStyleCnt="8"/>
      <dgm:spPr/>
      <dgm:t>
        <a:bodyPr/>
        <a:lstStyle/>
        <a:p>
          <a:endParaRPr lang="ru-RU"/>
        </a:p>
      </dgm:t>
    </dgm:pt>
    <dgm:pt modelId="{F3E30758-BFA7-401A-8CCB-3DEDA7B0648F}" type="pres">
      <dgm:prSet presAssocID="{23C71715-9EC0-4404-9764-BF37B68DB2D6}" presName="node" presStyleLbl="node1" presStyleIdx="0" presStyleCnt="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D266D97-B44D-4CE0-9F52-544F143119AA}" type="pres">
      <dgm:prSet presAssocID="{56BFC1E6-6886-46B3-B40B-8DCC55885A85}" presName="Name9" presStyleLbl="parChTrans1D2" presStyleIdx="1" presStyleCnt="8"/>
      <dgm:spPr/>
      <dgm:t>
        <a:bodyPr/>
        <a:lstStyle/>
        <a:p>
          <a:endParaRPr lang="ru-RU"/>
        </a:p>
      </dgm:t>
    </dgm:pt>
    <dgm:pt modelId="{07A1D348-1106-4A6B-B17B-B4419E3E2B5E}" type="pres">
      <dgm:prSet presAssocID="{56BFC1E6-6886-46B3-B40B-8DCC55885A85}" presName="connTx" presStyleLbl="parChTrans1D2" presStyleIdx="1" presStyleCnt="8"/>
      <dgm:spPr/>
      <dgm:t>
        <a:bodyPr/>
        <a:lstStyle/>
        <a:p>
          <a:endParaRPr lang="ru-RU"/>
        </a:p>
      </dgm:t>
    </dgm:pt>
    <dgm:pt modelId="{F9BA5824-9490-40CC-9C15-6931D2CF7140}" type="pres">
      <dgm:prSet presAssocID="{67AE9E9A-9717-4CEB-968C-AA78D588D87F}" presName="node" presStyleLbl="node1" presStyleIdx="1" presStyleCnt="8" custRadScaleRad="129545" custRadScaleInc="-2028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6A8C465-668D-4FB0-AB3C-511F8CDF9678}" type="pres">
      <dgm:prSet presAssocID="{C39199E4-35BF-4C47-88F8-F5898D63D91F}" presName="Name9" presStyleLbl="parChTrans1D2" presStyleIdx="2" presStyleCnt="8"/>
      <dgm:spPr/>
      <dgm:t>
        <a:bodyPr/>
        <a:lstStyle/>
        <a:p>
          <a:endParaRPr lang="ru-RU"/>
        </a:p>
      </dgm:t>
    </dgm:pt>
    <dgm:pt modelId="{7D317185-B0AC-4CD3-A2FF-503E9F6E3E4C}" type="pres">
      <dgm:prSet presAssocID="{C39199E4-35BF-4C47-88F8-F5898D63D91F}" presName="connTx" presStyleLbl="parChTrans1D2" presStyleIdx="2" presStyleCnt="8"/>
      <dgm:spPr/>
      <dgm:t>
        <a:bodyPr/>
        <a:lstStyle/>
        <a:p>
          <a:endParaRPr lang="ru-RU"/>
        </a:p>
      </dgm:t>
    </dgm:pt>
    <dgm:pt modelId="{EF42F83D-6358-4446-AEA7-F69EC09BD678}" type="pres">
      <dgm:prSet presAssocID="{E5FDA1B8-766F-4B4B-B86A-A196E33A80F0}" presName="node" presStyleLbl="node1" presStyleIdx="2" presStyleCnt="8" custRadScaleRad="8402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09C8242-C636-4054-8BEA-6B4C2D7D9A35}" type="pres">
      <dgm:prSet presAssocID="{4C56D6AC-6D98-45FD-9C5E-CE99A8B63CE2}" presName="Name9" presStyleLbl="parChTrans1D2" presStyleIdx="3" presStyleCnt="8"/>
      <dgm:spPr/>
      <dgm:t>
        <a:bodyPr/>
        <a:lstStyle/>
        <a:p>
          <a:endParaRPr lang="ru-RU"/>
        </a:p>
      </dgm:t>
    </dgm:pt>
    <dgm:pt modelId="{9B2D2B09-4750-4D95-9E7B-993795E6C151}" type="pres">
      <dgm:prSet presAssocID="{4C56D6AC-6D98-45FD-9C5E-CE99A8B63CE2}" presName="connTx" presStyleLbl="parChTrans1D2" presStyleIdx="3" presStyleCnt="8"/>
      <dgm:spPr/>
      <dgm:t>
        <a:bodyPr/>
        <a:lstStyle/>
        <a:p>
          <a:endParaRPr lang="ru-RU"/>
        </a:p>
      </dgm:t>
    </dgm:pt>
    <dgm:pt modelId="{F06269D1-5C82-4453-B105-FE8229B81BA3}" type="pres">
      <dgm:prSet presAssocID="{E7F05DDC-38AC-450F-9F8E-9E7AB4798409}" presName="node" presStyleLbl="node1" presStyleIdx="3" presStyleCnt="8" custRadScaleRad="129546" custRadScaleInc="2028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8C1F0DB8-02B8-4E8D-92E9-0FB8DA29D362}" type="pres">
      <dgm:prSet presAssocID="{3C77A67D-D27F-447E-A13D-E244FB14E41A}" presName="Name9" presStyleLbl="parChTrans1D2" presStyleIdx="4" presStyleCnt="8"/>
      <dgm:spPr/>
      <dgm:t>
        <a:bodyPr/>
        <a:lstStyle/>
        <a:p>
          <a:endParaRPr lang="ru-RU"/>
        </a:p>
      </dgm:t>
    </dgm:pt>
    <dgm:pt modelId="{BCDCAA63-EF03-49D2-AE66-9F39C664691E}" type="pres">
      <dgm:prSet presAssocID="{3C77A67D-D27F-447E-A13D-E244FB14E41A}" presName="connTx" presStyleLbl="parChTrans1D2" presStyleIdx="4" presStyleCnt="8"/>
      <dgm:spPr/>
      <dgm:t>
        <a:bodyPr/>
        <a:lstStyle/>
        <a:p>
          <a:endParaRPr lang="ru-RU"/>
        </a:p>
      </dgm:t>
    </dgm:pt>
    <dgm:pt modelId="{963F03C1-E091-44FF-8D54-486073DA8B6D}" type="pres">
      <dgm:prSet presAssocID="{EEF26CD0-4799-4022-993B-60C288479007}" presName="node" presStyleLbl="node1" presStyleIdx="4" presStyleCnt="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DC23DD81-7071-49AE-90F3-ADEF2962B56D}" type="pres">
      <dgm:prSet presAssocID="{07203137-B45A-4D36-98A6-625366B9A991}" presName="Name9" presStyleLbl="parChTrans1D2" presStyleIdx="5" presStyleCnt="8"/>
      <dgm:spPr/>
      <dgm:t>
        <a:bodyPr/>
        <a:lstStyle/>
        <a:p>
          <a:endParaRPr lang="ru-RU"/>
        </a:p>
      </dgm:t>
    </dgm:pt>
    <dgm:pt modelId="{48169230-92D9-446B-B302-42B59306F9F3}" type="pres">
      <dgm:prSet presAssocID="{07203137-B45A-4D36-98A6-625366B9A991}" presName="connTx" presStyleLbl="parChTrans1D2" presStyleIdx="5" presStyleCnt="8"/>
      <dgm:spPr/>
      <dgm:t>
        <a:bodyPr/>
        <a:lstStyle/>
        <a:p>
          <a:endParaRPr lang="ru-RU"/>
        </a:p>
      </dgm:t>
    </dgm:pt>
    <dgm:pt modelId="{62C68178-CCAD-4B2F-B894-E8E88C3BDEE1}" type="pres">
      <dgm:prSet presAssocID="{0CE0A858-A719-4E8B-909E-EA47D59E19B0}" presName="node" presStyleLbl="node1" presStyleIdx="5" presStyleCnt="8" custRadScaleRad="128755" custRadScaleInc="-2212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4DC15D45-8C32-409B-AC44-3473EF3FFCE6}" type="pres">
      <dgm:prSet presAssocID="{BAB03C36-F54D-49D0-BFF2-29EF28BC408A}" presName="Name9" presStyleLbl="parChTrans1D2" presStyleIdx="6" presStyleCnt="8"/>
      <dgm:spPr/>
      <dgm:t>
        <a:bodyPr/>
        <a:lstStyle/>
        <a:p>
          <a:endParaRPr lang="ru-RU"/>
        </a:p>
      </dgm:t>
    </dgm:pt>
    <dgm:pt modelId="{C59DCFC5-4DE0-4AC0-BCA5-8D4839D3F3C4}" type="pres">
      <dgm:prSet presAssocID="{BAB03C36-F54D-49D0-BFF2-29EF28BC408A}" presName="connTx" presStyleLbl="parChTrans1D2" presStyleIdx="6" presStyleCnt="8"/>
      <dgm:spPr/>
      <dgm:t>
        <a:bodyPr/>
        <a:lstStyle/>
        <a:p>
          <a:endParaRPr lang="ru-RU"/>
        </a:p>
      </dgm:t>
    </dgm:pt>
    <dgm:pt modelId="{FBCA2388-DDDE-4CBF-9FD4-9B44FCA15B9B}" type="pres">
      <dgm:prSet presAssocID="{CAC76C08-C880-4E12-9AB7-DC37C1ECA377}" presName="node" presStyleLbl="node1" presStyleIdx="6" presStyleCnt="8" custRadScaleRad="82810" custRadScaleInc="373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1B581C5E-CC8E-4F7D-B61C-43FFF8376AB5}" type="pres">
      <dgm:prSet presAssocID="{306F0C44-945A-4A8A-917D-F89C1989DA4D}" presName="Name9" presStyleLbl="parChTrans1D2" presStyleIdx="7" presStyleCnt="8"/>
      <dgm:spPr/>
      <dgm:t>
        <a:bodyPr/>
        <a:lstStyle/>
        <a:p>
          <a:endParaRPr lang="ru-RU"/>
        </a:p>
      </dgm:t>
    </dgm:pt>
    <dgm:pt modelId="{1F21C40D-F571-41F3-94CA-82057C98A149}" type="pres">
      <dgm:prSet presAssocID="{306F0C44-945A-4A8A-917D-F89C1989DA4D}" presName="connTx" presStyleLbl="parChTrans1D2" presStyleIdx="7" presStyleCnt="8"/>
      <dgm:spPr/>
      <dgm:t>
        <a:bodyPr/>
        <a:lstStyle/>
        <a:p>
          <a:endParaRPr lang="ru-RU"/>
        </a:p>
      </dgm:t>
    </dgm:pt>
    <dgm:pt modelId="{582A2082-AD64-4E7B-B86D-9AF5BF29AB8D}" type="pres">
      <dgm:prSet presAssocID="{A32E9441-F178-426B-9715-2E32DFE89230}" presName="node" presStyleLbl="node1" presStyleIdx="7" presStyleCnt="8" custRadScaleRad="128755" custRadScaleInc="2212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2277B9A8-690B-4A67-B7A2-F94C1F0E507A}" srcId="{B02A4FD0-4270-4185-8BC3-0F8736C918CB}" destId="{0CE0A858-A719-4E8B-909E-EA47D59E19B0}" srcOrd="5" destOrd="0" parTransId="{07203137-B45A-4D36-98A6-625366B9A991}" sibTransId="{E5960C4C-7B65-4748-9822-0CF3399AB54B}"/>
    <dgm:cxn modelId="{02C11A13-1845-44BE-A57D-D4BFB58752F0}" type="presOf" srcId="{07203137-B45A-4D36-98A6-625366B9A991}" destId="{DC23DD81-7071-49AE-90F3-ADEF2962B56D}" srcOrd="0" destOrd="0" presId="urn:microsoft.com/office/officeart/2005/8/layout/radial1"/>
    <dgm:cxn modelId="{E3AC9C59-5DA5-4922-8F0D-8950011A018E}" type="presOf" srcId="{BAB03C36-F54D-49D0-BFF2-29EF28BC408A}" destId="{C59DCFC5-4DE0-4AC0-BCA5-8D4839D3F3C4}" srcOrd="1" destOrd="0" presId="urn:microsoft.com/office/officeart/2005/8/layout/radial1"/>
    <dgm:cxn modelId="{09C2AFFB-8CB7-4ABF-A3F3-90F82428A578}" type="presOf" srcId="{23C71715-9EC0-4404-9764-BF37B68DB2D6}" destId="{F3E30758-BFA7-401A-8CCB-3DEDA7B0648F}" srcOrd="0" destOrd="0" presId="urn:microsoft.com/office/officeart/2005/8/layout/radial1"/>
    <dgm:cxn modelId="{7DB7E9EF-194B-44CD-AC9F-69018F02E291}" srcId="{B02A4FD0-4270-4185-8BC3-0F8736C918CB}" destId="{E7F05DDC-38AC-450F-9F8E-9E7AB4798409}" srcOrd="3" destOrd="0" parTransId="{4C56D6AC-6D98-45FD-9C5E-CE99A8B63CE2}" sibTransId="{2043045E-761E-4DAF-9761-1398CD6928FA}"/>
    <dgm:cxn modelId="{8A2EBD50-DE25-413A-A24D-DE1E47C304EE}" type="presOf" srcId="{A32E9441-F178-426B-9715-2E32DFE89230}" destId="{582A2082-AD64-4E7B-B86D-9AF5BF29AB8D}" srcOrd="0" destOrd="0" presId="urn:microsoft.com/office/officeart/2005/8/layout/radial1"/>
    <dgm:cxn modelId="{9AEC4A69-4177-4B2C-BEB8-C298747072B3}" type="presOf" srcId="{4C56D6AC-6D98-45FD-9C5E-CE99A8B63CE2}" destId="{509C8242-C636-4054-8BEA-6B4C2D7D9A35}" srcOrd="0" destOrd="0" presId="urn:microsoft.com/office/officeart/2005/8/layout/radial1"/>
    <dgm:cxn modelId="{7C4043B3-D83F-4DDB-A856-18450A4E0FCB}" type="presOf" srcId="{4C56D6AC-6D98-45FD-9C5E-CE99A8B63CE2}" destId="{9B2D2B09-4750-4D95-9E7B-993795E6C151}" srcOrd="1" destOrd="0" presId="urn:microsoft.com/office/officeart/2005/8/layout/radial1"/>
    <dgm:cxn modelId="{324AF816-6667-426C-8224-A205E8BC2853}" type="presOf" srcId="{E5FDA1B8-766F-4B4B-B86A-A196E33A80F0}" destId="{EF42F83D-6358-4446-AEA7-F69EC09BD678}" srcOrd="0" destOrd="0" presId="urn:microsoft.com/office/officeart/2005/8/layout/radial1"/>
    <dgm:cxn modelId="{27C3FCFD-4E62-463B-9A47-CCAEC2C329DE}" srcId="{B02A4FD0-4270-4185-8BC3-0F8736C918CB}" destId="{67AE9E9A-9717-4CEB-968C-AA78D588D87F}" srcOrd="1" destOrd="0" parTransId="{56BFC1E6-6886-46B3-B40B-8DCC55885A85}" sibTransId="{5D6F8C85-21B6-4C27-B760-BEE92D95E76A}"/>
    <dgm:cxn modelId="{8A070140-D165-44E3-A292-D1F0E5F3D07A}" srcId="{B02A4FD0-4270-4185-8BC3-0F8736C918CB}" destId="{E5FDA1B8-766F-4B4B-B86A-A196E33A80F0}" srcOrd="2" destOrd="0" parTransId="{C39199E4-35BF-4C47-88F8-F5898D63D91F}" sibTransId="{AD86DB76-CFA6-4D1C-A1B7-E6E98033D6F8}"/>
    <dgm:cxn modelId="{E2CB271D-C881-4DCA-805A-5F72DD0299CE}" type="presOf" srcId="{56BFC1E6-6886-46B3-B40B-8DCC55885A85}" destId="{BD266D97-B44D-4CE0-9F52-544F143119AA}" srcOrd="0" destOrd="0" presId="urn:microsoft.com/office/officeart/2005/8/layout/radial1"/>
    <dgm:cxn modelId="{94681B13-6318-4544-A02F-F25AEE1D2FCE}" type="presOf" srcId="{C39199E4-35BF-4C47-88F8-F5898D63D91F}" destId="{56A8C465-668D-4FB0-AB3C-511F8CDF9678}" srcOrd="0" destOrd="0" presId="urn:microsoft.com/office/officeart/2005/8/layout/radial1"/>
    <dgm:cxn modelId="{4D27249C-D40A-445D-8F25-23182E8F171B}" type="presOf" srcId="{4C7DA9E1-D309-4164-87BB-334D780769E4}" destId="{53114314-C535-457F-86A2-BE0D6EE2FD37}" srcOrd="0" destOrd="0" presId="urn:microsoft.com/office/officeart/2005/8/layout/radial1"/>
    <dgm:cxn modelId="{2486A0A2-05C1-4401-B7EC-370CA12A0F01}" type="presOf" srcId="{67AE9E9A-9717-4CEB-968C-AA78D588D87F}" destId="{F9BA5824-9490-40CC-9C15-6931D2CF7140}" srcOrd="0" destOrd="0" presId="urn:microsoft.com/office/officeart/2005/8/layout/radial1"/>
    <dgm:cxn modelId="{9C5CBE56-311D-477D-9649-1FC8BB640992}" type="presOf" srcId="{BAB03C36-F54D-49D0-BFF2-29EF28BC408A}" destId="{4DC15D45-8C32-409B-AC44-3473EF3FFCE6}" srcOrd="0" destOrd="0" presId="urn:microsoft.com/office/officeart/2005/8/layout/radial1"/>
    <dgm:cxn modelId="{EF14CBAE-A5EF-4303-8703-1E31606BCFE9}" srcId="{B02A4FD0-4270-4185-8BC3-0F8736C918CB}" destId="{EEF26CD0-4799-4022-993B-60C288479007}" srcOrd="4" destOrd="0" parTransId="{3C77A67D-D27F-447E-A13D-E244FB14E41A}" sibTransId="{2970B55E-3ABB-4C94-8771-704CEE230BA9}"/>
    <dgm:cxn modelId="{ED8609F0-B07B-4887-BE9D-818700C3635A}" type="presOf" srcId="{EEF26CD0-4799-4022-993B-60C288479007}" destId="{963F03C1-E091-44FF-8D54-486073DA8B6D}" srcOrd="0" destOrd="0" presId="urn:microsoft.com/office/officeart/2005/8/layout/radial1"/>
    <dgm:cxn modelId="{85B870F5-FE9F-4258-988C-DAD03B9729ED}" type="presOf" srcId="{E7F05DDC-38AC-450F-9F8E-9E7AB4798409}" destId="{F06269D1-5C82-4453-B105-FE8229B81BA3}" srcOrd="0" destOrd="0" presId="urn:microsoft.com/office/officeart/2005/8/layout/radial1"/>
    <dgm:cxn modelId="{7E8A641A-A688-4534-B099-0403B1094562}" type="presOf" srcId="{3C77A67D-D27F-447E-A13D-E244FB14E41A}" destId="{8C1F0DB8-02B8-4E8D-92E9-0FB8DA29D362}" srcOrd="0" destOrd="0" presId="urn:microsoft.com/office/officeart/2005/8/layout/radial1"/>
    <dgm:cxn modelId="{C9B867C9-B016-469F-8FE2-6A27332BC991}" srcId="{B02A4FD0-4270-4185-8BC3-0F8736C918CB}" destId="{CAC76C08-C880-4E12-9AB7-DC37C1ECA377}" srcOrd="6" destOrd="0" parTransId="{BAB03C36-F54D-49D0-BFF2-29EF28BC408A}" sibTransId="{B69DF1BF-4D95-412D-B326-20C0DDBC045C}"/>
    <dgm:cxn modelId="{410F68A7-0AFD-4E99-B687-7249D56B44AA}" type="presOf" srcId="{0CE0A858-A719-4E8B-909E-EA47D59E19B0}" destId="{62C68178-CCAD-4B2F-B894-E8E88C3BDEE1}" srcOrd="0" destOrd="0" presId="urn:microsoft.com/office/officeart/2005/8/layout/radial1"/>
    <dgm:cxn modelId="{C1DA80CC-92D5-406E-8AF8-61A23D63F252}" type="presOf" srcId="{306F0C44-945A-4A8A-917D-F89C1989DA4D}" destId="{1B581C5E-CC8E-4F7D-B61C-43FFF8376AB5}" srcOrd="0" destOrd="0" presId="urn:microsoft.com/office/officeart/2005/8/layout/radial1"/>
    <dgm:cxn modelId="{016B5EE9-ADAF-426C-AFBB-92D78DD94ED2}" type="presOf" srcId="{CEF1BDD0-4C46-44BA-B5EC-7EAF363DCD78}" destId="{9FB10194-C9DA-485F-BA4D-7D4ACA924A7D}" srcOrd="0" destOrd="0" presId="urn:microsoft.com/office/officeart/2005/8/layout/radial1"/>
    <dgm:cxn modelId="{49D7BC81-ACDA-4623-ACE7-C3BB359B72AE}" srcId="{B02A4FD0-4270-4185-8BC3-0F8736C918CB}" destId="{23C71715-9EC0-4404-9764-BF37B68DB2D6}" srcOrd="0" destOrd="0" parTransId="{4C7DA9E1-D309-4164-87BB-334D780769E4}" sibTransId="{0AC7F93F-6EB6-4A3D-BDDB-0F9D9E252542}"/>
    <dgm:cxn modelId="{0DFF3964-AFEF-413E-A923-938513AE1992}" type="presOf" srcId="{B02A4FD0-4270-4185-8BC3-0F8736C918CB}" destId="{B12963DF-88C3-4640-878A-EB5313307F36}" srcOrd="0" destOrd="0" presId="urn:microsoft.com/office/officeart/2005/8/layout/radial1"/>
    <dgm:cxn modelId="{565339A2-B219-40DF-A06F-F0D6AF09E93C}" type="presOf" srcId="{306F0C44-945A-4A8A-917D-F89C1989DA4D}" destId="{1F21C40D-F571-41F3-94CA-82057C98A149}" srcOrd="1" destOrd="0" presId="urn:microsoft.com/office/officeart/2005/8/layout/radial1"/>
    <dgm:cxn modelId="{439D4975-9057-47BB-BC70-0C6226B8E6E7}" srcId="{CEF1BDD0-4C46-44BA-B5EC-7EAF363DCD78}" destId="{00C8C4D4-130D-4B5E-8A5C-470A3F05BCA6}" srcOrd="1" destOrd="0" parTransId="{2FE39815-5639-4237-84DF-5251E7CB6A08}" sibTransId="{9DC84E11-A42C-4477-BB7F-0466A4E34FD2}"/>
    <dgm:cxn modelId="{361976D5-D08A-4FB6-9898-C34254926FC2}" srcId="{CEF1BDD0-4C46-44BA-B5EC-7EAF363DCD78}" destId="{B02A4FD0-4270-4185-8BC3-0F8736C918CB}" srcOrd="0" destOrd="0" parTransId="{F3392D5C-0AB4-4BFB-B75A-46C52734657D}" sibTransId="{478365AF-AB73-4ADF-9FC5-801183C1B711}"/>
    <dgm:cxn modelId="{ECC76308-0D3E-44DB-B3F8-D8F5D93AA797}" type="presOf" srcId="{56BFC1E6-6886-46B3-B40B-8DCC55885A85}" destId="{07A1D348-1106-4A6B-B17B-B4419E3E2B5E}" srcOrd="1" destOrd="0" presId="urn:microsoft.com/office/officeart/2005/8/layout/radial1"/>
    <dgm:cxn modelId="{7F683EAE-75EB-47A0-ADB3-23F3E46B0942}" srcId="{B02A4FD0-4270-4185-8BC3-0F8736C918CB}" destId="{A32E9441-F178-426B-9715-2E32DFE89230}" srcOrd="7" destOrd="0" parTransId="{306F0C44-945A-4A8A-917D-F89C1989DA4D}" sibTransId="{0E1C0B5C-E9A5-4C33-8A15-F9914216C490}"/>
    <dgm:cxn modelId="{2893A365-FDE1-4417-B1B1-16F119E70B96}" type="presOf" srcId="{C39199E4-35BF-4C47-88F8-F5898D63D91F}" destId="{7D317185-B0AC-4CD3-A2FF-503E9F6E3E4C}" srcOrd="1" destOrd="0" presId="urn:microsoft.com/office/officeart/2005/8/layout/radial1"/>
    <dgm:cxn modelId="{28803023-EA1D-4F8C-9E4E-54EDC2FAC9C6}" type="presOf" srcId="{4C7DA9E1-D309-4164-87BB-334D780769E4}" destId="{D7EE2B98-559B-4F81-A3A2-6991E130F416}" srcOrd="1" destOrd="0" presId="urn:microsoft.com/office/officeart/2005/8/layout/radial1"/>
    <dgm:cxn modelId="{4EB848E0-7D3C-4036-9151-7B586714727B}" type="presOf" srcId="{07203137-B45A-4D36-98A6-625366B9A991}" destId="{48169230-92D9-446B-B302-42B59306F9F3}" srcOrd="1" destOrd="0" presId="urn:microsoft.com/office/officeart/2005/8/layout/radial1"/>
    <dgm:cxn modelId="{FBF49972-933B-44EB-B53E-7B5C134832D0}" type="presOf" srcId="{3C77A67D-D27F-447E-A13D-E244FB14E41A}" destId="{BCDCAA63-EF03-49D2-AE66-9F39C664691E}" srcOrd="1" destOrd="0" presId="urn:microsoft.com/office/officeart/2005/8/layout/radial1"/>
    <dgm:cxn modelId="{D781EDC4-32CE-4341-AFDA-587A13708EA5}" type="presOf" srcId="{CAC76C08-C880-4E12-9AB7-DC37C1ECA377}" destId="{FBCA2388-DDDE-4CBF-9FD4-9B44FCA15B9B}" srcOrd="0" destOrd="0" presId="urn:microsoft.com/office/officeart/2005/8/layout/radial1"/>
    <dgm:cxn modelId="{ACEBC730-0FE2-4F85-ACE4-13E3AD439EDF}" type="presParOf" srcId="{9FB10194-C9DA-485F-BA4D-7D4ACA924A7D}" destId="{B12963DF-88C3-4640-878A-EB5313307F36}" srcOrd="0" destOrd="0" presId="urn:microsoft.com/office/officeart/2005/8/layout/radial1"/>
    <dgm:cxn modelId="{EE68577A-8FB3-4548-94F3-7D6FD1A097F6}" type="presParOf" srcId="{9FB10194-C9DA-485F-BA4D-7D4ACA924A7D}" destId="{53114314-C535-457F-86A2-BE0D6EE2FD37}" srcOrd="1" destOrd="0" presId="urn:microsoft.com/office/officeart/2005/8/layout/radial1"/>
    <dgm:cxn modelId="{2ABCE531-BF8F-4D15-8FE2-20BF6DD9EEF1}" type="presParOf" srcId="{53114314-C535-457F-86A2-BE0D6EE2FD37}" destId="{D7EE2B98-559B-4F81-A3A2-6991E130F416}" srcOrd="0" destOrd="0" presId="urn:microsoft.com/office/officeart/2005/8/layout/radial1"/>
    <dgm:cxn modelId="{01ADE197-3A0C-40AD-976C-149BAFCE8A14}" type="presParOf" srcId="{9FB10194-C9DA-485F-BA4D-7D4ACA924A7D}" destId="{F3E30758-BFA7-401A-8CCB-3DEDA7B0648F}" srcOrd="2" destOrd="0" presId="urn:microsoft.com/office/officeart/2005/8/layout/radial1"/>
    <dgm:cxn modelId="{3EC3AD25-B45C-486A-B2A7-E81C0A7C95AC}" type="presParOf" srcId="{9FB10194-C9DA-485F-BA4D-7D4ACA924A7D}" destId="{BD266D97-B44D-4CE0-9F52-544F143119AA}" srcOrd="3" destOrd="0" presId="urn:microsoft.com/office/officeart/2005/8/layout/radial1"/>
    <dgm:cxn modelId="{1D6393BC-B410-469A-ABD8-05063A052A4D}" type="presParOf" srcId="{BD266D97-B44D-4CE0-9F52-544F143119AA}" destId="{07A1D348-1106-4A6B-B17B-B4419E3E2B5E}" srcOrd="0" destOrd="0" presId="urn:microsoft.com/office/officeart/2005/8/layout/radial1"/>
    <dgm:cxn modelId="{07FDBFE7-A2C5-44B0-862C-E48F91B25F35}" type="presParOf" srcId="{9FB10194-C9DA-485F-BA4D-7D4ACA924A7D}" destId="{F9BA5824-9490-40CC-9C15-6931D2CF7140}" srcOrd="4" destOrd="0" presId="urn:microsoft.com/office/officeart/2005/8/layout/radial1"/>
    <dgm:cxn modelId="{087D612F-11A6-479B-B4C4-5343483E9850}" type="presParOf" srcId="{9FB10194-C9DA-485F-BA4D-7D4ACA924A7D}" destId="{56A8C465-668D-4FB0-AB3C-511F8CDF9678}" srcOrd="5" destOrd="0" presId="urn:microsoft.com/office/officeart/2005/8/layout/radial1"/>
    <dgm:cxn modelId="{4E7B62A7-AD15-4994-8B85-1A2E25FD9EF1}" type="presParOf" srcId="{56A8C465-668D-4FB0-AB3C-511F8CDF9678}" destId="{7D317185-B0AC-4CD3-A2FF-503E9F6E3E4C}" srcOrd="0" destOrd="0" presId="urn:microsoft.com/office/officeart/2005/8/layout/radial1"/>
    <dgm:cxn modelId="{F37A9DD0-344B-45A2-AC92-0AEE4BCB1011}" type="presParOf" srcId="{9FB10194-C9DA-485F-BA4D-7D4ACA924A7D}" destId="{EF42F83D-6358-4446-AEA7-F69EC09BD678}" srcOrd="6" destOrd="0" presId="urn:microsoft.com/office/officeart/2005/8/layout/radial1"/>
    <dgm:cxn modelId="{1ADA9219-E133-4782-84BF-B52EF3642543}" type="presParOf" srcId="{9FB10194-C9DA-485F-BA4D-7D4ACA924A7D}" destId="{509C8242-C636-4054-8BEA-6B4C2D7D9A35}" srcOrd="7" destOrd="0" presId="urn:microsoft.com/office/officeart/2005/8/layout/radial1"/>
    <dgm:cxn modelId="{CE093CC6-F9CA-41C9-B39A-84CD692F67C4}" type="presParOf" srcId="{509C8242-C636-4054-8BEA-6B4C2D7D9A35}" destId="{9B2D2B09-4750-4D95-9E7B-993795E6C151}" srcOrd="0" destOrd="0" presId="urn:microsoft.com/office/officeart/2005/8/layout/radial1"/>
    <dgm:cxn modelId="{9B768113-6EE8-411F-8497-59362D2E39AD}" type="presParOf" srcId="{9FB10194-C9DA-485F-BA4D-7D4ACA924A7D}" destId="{F06269D1-5C82-4453-B105-FE8229B81BA3}" srcOrd="8" destOrd="0" presId="urn:microsoft.com/office/officeart/2005/8/layout/radial1"/>
    <dgm:cxn modelId="{2D2CEEF7-AE6A-4E10-8D00-A573C535207B}" type="presParOf" srcId="{9FB10194-C9DA-485F-BA4D-7D4ACA924A7D}" destId="{8C1F0DB8-02B8-4E8D-92E9-0FB8DA29D362}" srcOrd="9" destOrd="0" presId="urn:microsoft.com/office/officeart/2005/8/layout/radial1"/>
    <dgm:cxn modelId="{319C70FA-77DA-42E0-8B42-03E89F7C9EF3}" type="presParOf" srcId="{8C1F0DB8-02B8-4E8D-92E9-0FB8DA29D362}" destId="{BCDCAA63-EF03-49D2-AE66-9F39C664691E}" srcOrd="0" destOrd="0" presId="urn:microsoft.com/office/officeart/2005/8/layout/radial1"/>
    <dgm:cxn modelId="{D8AF45AA-1B15-4793-AC07-27C3A8FEAA4B}" type="presParOf" srcId="{9FB10194-C9DA-485F-BA4D-7D4ACA924A7D}" destId="{963F03C1-E091-44FF-8D54-486073DA8B6D}" srcOrd="10" destOrd="0" presId="urn:microsoft.com/office/officeart/2005/8/layout/radial1"/>
    <dgm:cxn modelId="{3B43165F-ED3C-4BA0-B76E-36DB9FAFBEFA}" type="presParOf" srcId="{9FB10194-C9DA-485F-BA4D-7D4ACA924A7D}" destId="{DC23DD81-7071-49AE-90F3-ADEF2962B56D}" srcOrd="11" destOrd="0" presId="urn:microsoft.com/office/officeart/2005/8/layout/radial1"/>
    <dgm:cxn modelId="{61E1DEFD-9B91-4408-ADAC-948A447CEFFE}" type="presParOf" srcId="{DC23DD81-7071-49AE-90F3-ADEF2962B56D}" destId="{48169230-92D9-446B-B302-42B59306F9F3}" srcOrd="0" destOrd="0" presId="urn:microsoft.com/office/officeart/2005/8/layout/radial1"/>
    <dgm:cxn modelId="{56FC4E06-516A-4513-92C9-E14150D1868A}" type="presParOf" srcId="{9FB10194-C9DA-485F-BA4D-7D4ACA924A7D}" destId="{62C68178-CCAD-4B2F-B894-E8E88C3BDEE1}" srcOrd="12" destOrd="0" presId="urn:microsoft.com/office/officeart/2005/8/layout/radial1"/>
    <dgm:cxn modelId="{56CFFA9A-B3F2-47CC-A220-CF4BE4958807}" type="presParOf" srcId="{9FB10194-C9DA-485F-BA4D-7D4ACA924A7D}" destId="{4DC15D45-8C32-409B-AC44-3473EF3FFCE6}" srcOrd="13" destOrd="0" presId="urn:microsoft.com/office/officeart/2005/8/layout/radial1"/>
    <dgm:cxn modelId="{FB1D5390-D08D-43D0-BFCA-E8F51DDF9D56}" type="presParOf" srcId="{4DC15D45-8C32-409B-AC44-3473EF3FFCE6}" destId="{C59DCFC5-4DE0-4AC0-BCA5-8D4839D3F3C4}" srcOrd="0" destOrd="0" presId="urn:microsoft.com/office/officeart/2005/8/layout/radial1"/>
    <dgm:cxn modelId="{6C320012-8E2F-43B1-A563-7EC5A326718D}" type="presParOf" srcId="{9FB10194-C9DA-485F-BA4D-7D4ACA924A7D}" destId="{FBCA2388-DDDE-4CBF-9FD4-9B44FCA15B9B}" srcOrd="14" destOrd="0" presId="urn:microsoft.com/office/officeart/2005/8/layout/radial1"/>
    <dgm:cxn modelId="{678B2B51-F6D8-42EA-9737-63B88D63BA9E}" type="presParOf" srcId="{9FB10194-C9DA-485F-BA4D-7D4ACA924A7D}" destId="{1B581C5E-CC8E-4F7D-B61C-43FFF8376AB5}" srcOrd="15" destOrd="0" presId="urn:microsoft.com/office/officeart/2005/8/layout/radial1"/>
    <dgm:cxn modelId="{F41D974E-B617-4CCA-839A-8FDB735F763D}" type="presParOf" srcId="{1B581C5E-CC8E-4F7D-B61C-43FFF8376AB5}" destId="{1F21C40D-F571-41F3-94CA-82057C98A149}" srcOrd="0" destOrd="0" presId="urn:microsoft.com/office/officeart/2005/8/layout/radial1"/>
    <dgm:cxn modelId="{C7AECF22-8869-4857-8499-E0CEB91B923E}" type="presParOf" srcId="{9FB10194-C9DA-485F-BA4D-7D4ACA924A7D}" destId="{582A2082-AD64-4E7B-B86D-9AF5BF29AB8D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BDC555-77C1-4F03-B9F2-289B09E1B81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F0430E-A960-4DCD-916E-1F856FD60AF5}">
      <dgm:prSet phldrT="[Текст]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Подстатья 349 (2019)</a:t>
          </a:r>
        </a:p>
        <a:p>
          <a:r>
            <a:rPr lang="ru-RU" dirty="0" smtClean="0">
              <a:solidFill>
                <a:schemeClr val="tx1"/>
              </a:solidFill>
            </a:rPr>
            <a:t> Увеличение стоимости прочих материальных запасов однократного применения</a:t>
          </a:r>
          <a:endParaRPr lang="ru-RU" dirty="0">
            <a:solidFill>
              <a:schemeClr val="tx1"/>
            </a:solidFill>
          </a:endParaRPr>
        </a:p>
      </dgm:t>
    </dgm:pt>
    <dgm:pt modelId="{CF8A5A2C-8250-4ECE-9984-11E792CD28EF}" type="parTrans" cxnId="{7867BF3C-8B4A-4897-BA63-5253306C3EA3}">
      <dgm:prSet/>
      <dgm:spPr/>
      <dgm:t>
        <a:bodyPr/>
        <a:lstStyle/>
        <a:p>
          <a:endParaRPr lang="ru-RU"/>
        </a:p>
      </dgm:t>
    </dgm:pt>
    <dgm:pt modelId="{25B6B3EF-2CF3-4962-85DA-BA6BA4254BE4}" type="sibTrans" cxnId="{7867BF3C-8B4A-4897-BA63-5253306C3EA3}">
      <dgm:prSet/>
      <dgm:spPr/>
      <dgm:t>
        <a:bodyPr/>
        <a:lstStyle/>
        <a:p>
          <a:endParaRPr lang="ru-RU"/>
        </a:p>
      </dgm:t>
    </dgm:pt>
    <dgm:pt modelId="{D332C81D-797B-40DE-971B-C7700CF9BF0D}">
      <dgm:prSet phldrT="[Текст]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Подстатья 223 (2018)</a:t>
          </a:r>
        </a:p>
        <a:p>
          <a:r>
            <a:rPr lang="ru-RU" dirty="0" smtClean="0">
              <a:solidFill>
                <a:schemeClr val="tx1"/>
              </a:solidFill>
            </a:rPr>
            <a:t>Бутилированная вода</a:t>
          </a:r>
          <a:endParaRPr lang="ru-RU" dirty="0">
            <a:solidFill>
              <a:schemeClr val="tx1"/>
            </a:solidFill>
          </a:endParaRPr>
        </a:p>
      </dgm:t>
    </dgm:pt>
    <dgm:pt modelId="{5CDE9017-0685-40EC-9605-DF78FFD8D85F}" type="parTrans" cxnId="{084B8A0C-3BEB-4ED2-9AB4-FD5653398459}">
      <dgm:prSet/>
      <dgm:spPr>
        <a:solidFill>
          <a:srgbClr val="FFFFFF"/>
        </a:solidFill>
        <a:ln>
          <a:solidFill>
            <a:srgbClr val="00602B"/>
          </a:solidFill>
          <a:headEnd type="triangle" w="med" len="med"/>
          <a:tailEnd type="none" w="med" len="med"/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693E16E-DEF7-479A-A79A-9E8EDF531431}" type="sibTrans" cxnId="{084B8A0C-3BEB-4ED2-9AB4-FD5653398459}">
      <dgm:prSet/>
      <dgm:spPr/>
      <dgm:t>
        <a:bodyPr/>
        <a:lstStyle/>
        <a:p>
          <a:endParaRPr lang="ru-RU"/>
        </a:p>
      </dgm:t>
    </dgm:pt>
    <dgm:pt modelId="{076F4E12-66F6-4C93-B395-DA89E649AC11}">
      <dgm:prSet phldrT="[Текст]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Подстатья 226 (2018) </a:t>
          </a:r>
        </a:p>
        <a:p>
          <a:r>
            <a:rPr lang="ru-RU" dirty="0" smtClean="0">
              <a:solidFill>
                <a:schemeClr val="tx1"/>
              </a:solidFill>
            </a:rPr>
            <a:t>Бланки строгой отчетности</a:t>
          </a:r>
          <a:endParaRPr lang="ru-RU" dirty="0">
            <a:solidFill>
              <a:schemeClr val="tx1"/>
            </a:solidFill>
          </a:endParaRPr>
        </a:p>
      </dgm:t>
    </dgm:pt>
    <dgm:pt modelId="{83B0C8A2-0772-4D7F-8DE0-A1EDBE198A50}" type="parTrans" cxnId="{CE9CFFB0-05B2-4C4F-8FE8-407682CC40F1}">
      <dgm:prSet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5361426-9E5F-4A74-A299-FCEB29C12844}" type="sibTrans" cxnId="{CE9CFFB0-05B2-4C4F-8FE8-407682CC40F1}">
      <dgm:prSet/>
      <dgm:spPr/>
      <dgm:t>
        <a:bodyPr/>
        <a:lstStyle/>
        <a:p>
          <a:endParaRPr lang="ru-RU"/>
        </a:p>
      </dgm:t>
    </dgm:pt>
    <dgm:pt modelId="{31B51440-B5EF-4275-B1FA-40AE13C83EDE}">
      <dgm:prSet phldrT="[Текст]"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Статья 290 (2018)</a:t>
          </a:r>
        </a:p>
        <a:p>
          <a:r>
            <a:rPr lang="ru-RU" dirty="0" smtClean="0">
              <a:solidFill>
                <a:schemeClr val="tx1"/>
              </a:solidFill>
            </a:rPr>
            <a:t>Подарочная, сувенирная, спец. продукция</a:t>
          </a:r>
          <a:endParaRPr lang="ru-RU" dirty="0">
            <a:solidFill>
              <a:schemeClr val="tx1"/>
            </a:solidFill>
          </a:endParaRPr>
        </a:p>
      </dgm:t>
    </dgm:pt>
    <dgm:pt modelId="{2D984C33-A302-4AFD-8101-4F5FA2DFAF07}" type="parTrans" cxnId="{372264AA-3719-4D78-89E7-748C8C282482}">
      <dgm:prSet/>
      <dgm:spPr>
        <a:solidFill>
          <a:srgbClr val="FFFFFF"/>
        </a:solidFill>
        <a:ln>
          <a:solidFill>
            <a:srgbClr val="00602B"/>
          </a:solidFill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8F514F3-424A-40D0-AD5C-67DAC2FD9CF6}" type="sibTrans" cxnId="{372264AA-3719-4D78-89E7-748C8C282482}">
      <dgm:prSet/>
      <dgm:spPr/>
      <dgm:t>
        <a:bodyPr/>
        <a:lstStyle/>
        <a:p>
          <a:endParaRPr lang="ru-RU"/>
        </a:p>
      </dgm:t>
    </dgm:pt>
    <dgm:pt modelId="{D5D1EFD4-6B47-4333-AABD-4478690A0A6D}" type="pres">
      <dgm:prSet presAssocID="{8BBDC555-77C1-4F03-B9F2-289B09E1B8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1611AC5-0225-428F-91BF-7EA31FA8FE84}" type="pres">
      <dgm:prSet presAssocID="{7CF0430E-A960-4DCD-916E-1F856FD60AF5}" presName="hierRoot1" presStyleCnt="0">
        <dgm:presLayoutVars>
          <dgm:hierBranch val="init"/>
        </dgm:presLayoutVars>
      </dgm:prSet>
      <dgm:spPr/>
    </dgm:pt>
    <dgm:pt modelId="{A1E8919A-5A62-4853-8004-D0B7CF0EC9B8}" type="pres">
      <dgm:prSet presAssocID="{7CF0430E-A960-4DCD-916E-1F856FD60AF5}" presName="rootComposite1" presStyleCnt="0"/>
      <dgm:spPr/>
    </dgm:pt>
    <dgm:pt modelId="{F7E1A2AA-8E68-4CFA-9C4F-3502D09ACEE6}" type="pres">
      <dgm:prSet presAssocID="{7CF0430E-A960-4DCD-916E-1F856FD60AF5}" presName="rootText1" presStyleLbl="node0" presStyleIdx="0" presStyleCnt="1" custScaleX="159770" custScaleY="168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5F106E-DEAA-4E69-9D18-625B4E4B0F29}" type="pres">
      <dgm:prSet presAssocID="{7CF0430E-A960-4DCD-916E-1F856FD60AF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DCF3D7FA-314D-4D96-82A5-4CFC137B996D}" type="pres">
      <dgm:prSet presAssocID="{7CF0430E-A960-4DCD-916E-1F856FD60AF5}" presName="hierChild2" presStyleCnt="0"/>
      <dgm:spPr/>
    </dgm:pt>
    <dgm:pt modelId="{C5452422-5F95-4891-AEF1-FF3A211EBC12}" type="pres">
      <dgm:prSet presAssocID="{5CDE9017-0685-40EC-9605-DF78FFD8D85F}" presName="Name37" presStyleLbl="parChTrans1D2" presStyleIdx="0" presStyleCnt="3" custSzX="3223801"/>
      <dgm:spPr/>
      <dgm:t>
        <a:bodyPr/>
        <a:lstStyle/>
        <a:p>
          <a:endParaRPr lang="ru-RU"/>
        </a:p>
      </dgm:t>
    </dgm:pt>
    <dgm:pt modelId="{C97D68FB-669D-4ADD-B13E-9CA1F56B2AA4}" type="pres">
      <dgm:prSet presAssocID="{D332C81D-797B-40DE-971B-C7700CF9BF0D}" presName="hierRoot2" presStyleCnt="0">
        <dgm:presLayoutVars>
          <dgm:hierBranch val="init"/>
        </dgm:presLayoutVars>
      </dgm:prSet>
      <dgm:spPr/>
    </dgm:pt>
    <dgm:pt modelId="{F8760777-44B6-4492-B0DF-E8E320F4B8F5}" type="pres">
      <dgm:prSet presAssocID="{D332C81D-797B-40DE-971B-C7700CF9BF0D}" presName="rootComposite" presStyleCnt="0"/>
      <dgm:spPr/>
    </dgm:pt>
    <dgm:pt modelId="{C61346F2-3229-4038-97A5-E1A932E32F61}" type="pres">
      <dgm:prSet presAssocID="{D332C81D-797B-40DE-971B-C7700CF9BF0D}" presName="rootText" presStyleLbl="node2" presStyleIdx="0" presStyleCnt="3" custScaleX="108168" custLinFactNeighborX="-2010" custLinFactNeighborY="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797A37-7E23-40A8-B214-9D8389E78AFF}" type="pres">
      <dgm:prSet presAssocID="{D332C81D-797B-40DE-971B-C7700CF9BF0D}" presName="rootConnector" presStyleLbl="node2" presStyleIdx="0" presStyleCnt="3"/>
      <dgm:spPr/>
      <dgm:t>
        <a:bodyPr/>
        <a:lstStyle/>
        <a:p>
          <a:endParaRPr lang="ru-RU"/>
        </a:p>
      </dgm:t>
    </dgm:pt>
    <dgm:pt modelId="{00F136A3-0C84-4E6E-A3E5-EF383C62B9F5}" type="pres">
      <dgm:prSet presAssocID="{D332C81D-797B-40DE-971B-C7700CF9BF0D}" presName="hierChild4" presStyleCnt="0"/>
      <dgm:spPr/>
    </dgm:pt>
    <dgm:pt modelId="{81C4079B-D676-4E19-A39F-4656D502FD74}" type="pres">
      <dgm:prSet presAssocID="{D332C81D-797B-40DE-971B-C7700CF9BF0D}" presName="hierChild5" presStyleCnt="0"/>
      <dgm:spPr/>
    </dgm:pt>
    <dgm:pt modelId="{52624207-D419-4323-BD66-84F2C07131C3}" type="pres">
      <dgm:prSet presAssocID="{83B0C8A2-0772-4D7F-8DE0-A1EDBE198A50}" presName="Name37" presStyleLbl="parChTrans1D2" presStyleIdx="1" presStyleCnt="3" custSzX="98909"/>
      <dgm:spPr/>
      <dgm:t>
        <a:bodyPr/>
        <a:lstStyle/>
        <a:p>
          <a:endParaRPr lang="ru-RU"/>
        </a:p>
      </dgm:t>
    </dgm:pt>
    <dgm:pt modelId="{2B373EEA-951C-42B5-8A9C-8D6870716EAB}" type="pres">
      <dgm:prSet presAssocID="{076F4E12-66F6-4C93-B395-DA89E649AC11}" presName="hierRoot2" presStyleCnt="0">
        <dgm:presLayoutVars>
          <dgm:hierBranch val="init"/>
        </dgm:presLayoutVars>
      </dgm:prSet>
      <dgm:spPr/>
    </dgm:pt>
    <dgm:pt modelId="{91CB6687-677A-44E0-AED3-5CE1D24C24E8}" type="pres">
      <dgm:prSet presAssocID="{076F4E12-66F6-4C93-B395-DA89E649AC11}" presName="rootComposite" presStyleCnt="0"/>
      <dgm:spPr/>
    </dgm:pt>
    <dgm:pt modelId="{0E0A2C9E-9340-454F-9C08-CCD946E01319}" type="pres">
      <dgm:prSet presAssocID="{076F4E12-66F6-4C93-B395-DA89E649AC11}" presName="rootText" presStyleLbl="node2" presStyleIdx="1" presStyleCnt="3" custScaleX="108168" custLinFactNeighborY="42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647DD7-CE67-49AE-80EE-AD4ADD677570}" type="pres">
      <dgm:prSet presAssocID="{076F4E12-66F6-4C93-B395-DA89E649AC11}" presName="rootConnector" presStyleLbl="node2" presStyleIdx="1" presStyleCnt="3"/>
      <dgm:spPr/>
      <dgm:t>
        <a:bodyPr/>
        <a:lstStyle/>
        <a:p>
          <a:endParaRPr lang="ru-RU"/>
        </a:p>
      </dgm:t>
    </dgm:pt>
    <dgm:pt modelId="{9E4AF0CB-EE33-4AE5-A87C-39CBCCC96A2C}" type="pres">
      <dgm:prSet presAssocID="{076F4E12-66F6-4C93-B395-DA89E649AC11}" presName="hierChild4" presStyleCnt="0"/>
      <dgm:spPr/>
    </dgm:pt>
    <dgm:pt modelId="{13C28401-CEEA-4FC2-A079-E559FA8DC762}" type="pres">
      <dgm:prSet presAssocID="{076F4E12-66F6-4C93-B395-DA89E649AC11}" presName="hierChild5" presStyleCnt="0"/>
      <dgm:spPr/>
    </dgm:pt>
    <dgm:pt modelId="{E5AC82E9-FB80-478A-B7D0-678A3939CC2A}" type="pres">
      <dgm:prSet presAssocID="{2D984C33-A302-4AFD-8101-4F5FA2DFAF07}" presName="Name37" presStyleLbl="parChTrans1D2" presStyleIdx="2" presStyleCnt="3" custSzX="3223801"/>
      <dgm:spPr/>
      <dgm:t>
        <a:bodyPr/>
        <a:lstStyle/>
        <a:p>
          <a:endParaRPr lang="ru-RU"/>
        </a:p>
      </dgm:t>
    </dgm:pt>
    <dgm:pt modelId="{9A7394AA-6E5E-44ED-ACEC-A0514879E4C4}" type="pres">
      <dgm:prSet presAssocID="{31B51440-B5EF-4275-B1FA-40AE13C83EDE}" presName="hierRoot2" presStyleCnt="0">
        <dgm:presLayoutVars>
          <dgm:hierBranch val="init"/>
        </dgm:presLayoutVars>
      </dgm:prSet>
      <dgm:spPr/>
    </dgm:pt>
    <dgm:pt modelId="{E6FEDD97-3470-4C5E-9DE6-713BBE2D3593}" type="pres">
      <dgm:prSet presAssocID="{31B51440-B5EF-4275-B1FA-40AE13C83EDE}" presName="rootComposite" presStyleCnt="0"/>
      <dgm:spPr/>
    </dgm:pt>
    <dgm:pt modelId="{1D1C0B47-BB3A-4F55-9FBD-16C7135BE1FD}" type="pres">
      <dgm:prSet presAssocID="{31B51440-B5EF-4275-B1FA-40AE13C83EDE}" presName="rootText" presStyleLbl="node2" presStyleIdx="2" presStyleCnt="3" custScaleX="108168" custLinFactNeighborY="425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20D914-3370-4EEF-B365-BFADC1124200}" type="pres">
      <dgm:prSet presAssocID="{31B51440-B5EF-4275-B1FA-40AE13C83EDE}" presName="rootConnector" presStyleLbl="node2" presStyleIdx="2" presStyleCnt="3"/>
      <dgm:spPr/>
      <dgm:t>
        <a:bodyPr/>
        <a:lstStyle/>
        <a:p>
          <a:endParaRPr lang="ru-RU"/>
        </a:p>
      </dgm:t>
    </dgm:pt>
    <dgm:pt modelId="{F1F3C4B2-8731-4E1A-BA1F-823640F9107E}" type="pres">
      <dgm:prSet presAssocID="{31B51440-B5EF-4275-B1FA-40AE13C83EDE}" presName="hierChild4" presStyleCnt="0"/>
      <dgm:spPr/>
    </dgm:pt>
    <dgm:pt modelId="{E27D1AB5-0315-4877-AC61-7EFA4C506D5C}" type="pres">
      <dgm:prSet presAssocID="{31B51440-B5EF-4275-B1FA-40AE13C83EDE}" presName="hierChild5" presStyleCnt="0"/>
      <dgm:spPr/>
    </dgm:pt>
    <dgm:pt modelId="{35679DCD-4D5C-4229-9497-FF5B078B32A8}" type="pres">
      <dgm:prSet presAssocID="{7CF0430E-A960-4DCD-916E-1F856FD60AF5}" presName="hierChild3" presStyleCnt="0"/>
      <dgm:spPr/>
    </dgm:pt>
  </dgm:ptLst>
  <dgm:cxnLst>
    <dgm:cxn modelId="{CD76224F-B8D1-4EF6-B5B0-FCF87ECC42E6}" type="presOf" srcId="{31B51440-B5EF-4275-B1FA-40AE13C83EDE}" destId="{1D1C0B47-BB3A-4F55-9FBD-16C7135BE1FD}" srcOrd="0" destOrd="0" presId="urn:microsoft.com/office/officeart/2005/8/layout/orgChart1"/>
    <dgm:cxn modelId="{BB367611-8473-4771-8680-D9EF50A45C9B}" type="presOf" srcId="{83B0C8A2-0772-4D7F-8DE0-A1EDBE198A50}" destId="{52624207-D419-4323-BD66-84F2C07131C3}" srcOrd="0" destOrd="0" presId="urn:microsoft.com/office/officeart/2005/8/layout/orgChart1"/>
    <dgm:cxn modelId="{44BDFDAC-CCE8-4446-AE2D-642EF9236AC7}" type="presOf" srcId="{8BBDC555-77C1-4F03-B9F2-289B09E1B81B}" destId="{D5D1EFD4-6B47-4333-AABD-4478690A0A6D}" srcOrd="0" destOrd="0" presId="urn:microsoft.com/office/officeart/2005/8/layout/orgChart1"/>
    <dgm:cxn modelId="{372264AA-3719-4D78-89E7-748C8C282482}" srcId="{7CF0430E-A960-4DCD-916E-1F856FD60AF5}" destId="{31B51440-B5EF-4275-B1FA-40AE13C83EDE}" srcOrd="2" destOrd="0" parTransId="{2D984C33-A302-4AFD-8101-4F5FA2DFAF07}" sibTransId="{C8F514F3-424A-40D0-AD5C-67DAC2FD9CF6}"/>
    <dgm:cxn modelId="{87F4C01B-A169-4212-9172-11DC9F2A85A4}" type="presOf" srcId="{D332C81D-797B-40DE-971B-C7700CF9BF0D}" destId="{E2797A37-7E23-40A8-B214-9D8389E78AFF}" srcOrd="1" destOrd="0" presId="urn:microsoft.com/office/officeart/2005/8/layout/orgChart1"/>
    <dgm:cxn modelId="{084B8A0C-3BEB-4ED2-9AB4-FD5653398459}" srcId="{7CF0430E-A960-4DCD-916E-1F856FD60AF5}" destId="{D332C81D-797B-40DE-971B-C7700CF9BF0D}" srcOrd="0" destOrd="0" parTransId="{5CDE9017-0685-40EC-9605-DF78FFD8D85F}" sibTransId="{A693E16E-DEF7-479A-A79A-9E8EDF531431}"/>
    <dgm:cxn modelId="{0281FC6B-2F25-4C47-A2A1-D09093F5EE9E}" type="presOf" srcId="{2D984C33-A302-4AFD-8101-4F5FA2DFAF07}" destId="{E5AC82E9-FB80-478A-B7D0-678A3939CC2A}" srcOrd="0" destOrd="0" presId="urn:microsoft.com/office/officeart/2005/8/layout/orgChart1"/>
    <dgm:cxn modelId="{CE9CFFB0-05B2-4C4F-8FE8-407682CC40F1}" srcId="{7CF0430E-A960-4DCD-916E-1F856FD60AF5}" destId="{076F4E12-66F6-4C93-B395-DA89E649AC11}" srcOrd="1" destOrd="0" parTransId="{83B0C8A2-0772-4D7F-8DE0-A1EDBE198A50}" sibTransId="{D5361426-9E5F-4A74-A299-FCEB29C12844}"/>
    <dgm:cxn modelId="{C5E46AA3-55E3-4F81-93A7-12BFCFF23854}" type="presOf" srcId="{31B51440-B5EF-4275-B1FA-40AE13C83EDE}" destId="{EE20D914-3370-4EEF-B365-BFADC1124200}" srcOrd="1" destOrd="0" presId="urn:microsoft.com/office/officeart/2005/8/layout/orgChart1"/>
    <dgm:cxn modelId="{8C6FE19E-C46B-487D-82FC-4CDDC6FCF087}" type="presOf" srcId="{7CF0430E-A960-4DCD-916E-1F856FD60AF5}" destId="{5E5F106E-DEAA-4E69-9D18-625B4E4B0F29}" srcOrd="1" destOrd="0" presId="urn:microsoft.com/office/officeart/2005/8/layout/orgChart1"/>
    <dgm:cxn modelId="{C3BA9364-E86D-4086-86CF-6CF416DBBC8D}" type="presOf" srcId="{076F4E12-66F6-4C93-B395-DA89E649AC11}" destId="{0A647DD7-CE67-49AE-80EE-AD4ADD677570}" srcOrd="1" destOrd="0" presId="urn:microsoft.com/office/officeart/2005/8/layout/orgChart1"/>
    <dgm:cxn modelId="{E411D1B2-A77F-4F90-9CE8-88CEDFF8AE27}" type="presOf" srcId="{D332C81D-797B-40DE-971B-C7700CF9BF0D}" destId="{C61346F2-3229-4038-97A5-E1A932E32F61}" srcOrd="0" destOrd="0" presId="urn:microsoft.com/office/officeart/2005/8/layout/orgChart1"/>
    <dgm:cxn modelId="{1AF7F173-4737-4EEA-BB56-E7948E823718}" type="presOf" srcId="{076F4E12-66F6-4C93-B395-DA89E649AC11}" destId="{0E0A2C9E-9340-454F-9C08-CCD946E01319}" srcOrd="0" destOrd="0" presId="urn:microsoft.com/office/officeart/2005/8/layout/orgChart1"/>
    <dgm:cxn modelId="{8022C0E2-D221-453F-B173-1B456B61C97D}" type="presOf" srcId="{7CF0430E-A960-4DCD-916E-1F856FD60AF5}" destId="{F7E1A2AA-8E68-4CFA-9C4F-3502D09ACEE6}" srcOrd="0" destOrd="0" presId="urn:microsoft.com/office/officeart/2005/8/layout/orgChart1"/>
    <dgm:cxn modelId="{7867BF3C-8B4A-4897-BA63-5253306C3EA3}" srcId="{8BBDC555-77C1-4F03-B9F2-289B09E1B81B}" destId="{7CF0430E-A960-4DCD-916E-1F856FD60AF5}" srcOrd="0" destOrd="0" parTransId="{CF8A5A2C-8250-4ECE-9984-11E792CD28EF}" sibTransId="{25B6B3EF-2CF3-4962-85DA-BA6BA4254BE4}"/>
    <dgm:cxn modelId="{209FA140-36D6-4341-A787-805B2F6ADFC0}" type="presOf" srcId="{5CDE9017-0685-40EC-9605-DF78FFD8D85F}" destId="{C5452422-5F95-4891-AEF1-FF3A211EBC12}" srcOrd="0" destOrd="0" presId="urn:microsoft.com/office/officeart/2005/8/layout/orgChart1"/>
    <dgm:cxn modelId="{FCCA7AFC-8EBA-465B-BCD0-970790994771}" type="presParOf" srcId="{D5D1EFD4-6B47-4333-AABD-4478690A0A6D}" destId="{C1611AC5-0225-428F-91BF-7EA31FA8FE84}" srcOrd="0" destOrd="0" presId="urn:microsoft.com/office/officeart/2005/8/layout/orgChart1"/>
    <dgm:cxn modelId="{8AA23D34-A458-4B5C-BBF6-88BA7F5ABFBE}" type="presParOf" srcId="{C1611AC5-0225-428F-91BF-7EA31FA8FE84}" destId="{A1E8919A-5A62-4853-8004-D0B7CF0EC9B8}" srcOrd="0" destOrd="0" presId="urn:microsoft.com/office/officeart/2005/8/layout/orgChart1"/>
    <dgm:cxn modelId="{FC70FB48-14C7-4AE6-A6D5-FDADEAA50A6D}" type="presParOf" srcId="{A1E8919A-5A62-4853-8004-D0B7CF0EC9B8}" destId="{F7E1A2AA-8E68-4CFA-9C4F-3502D09ACEE6}" srcOrd="0" destOrd="0" presId="urn:microsoft.com/office/officeart/2005/8/layout/orgChart1"/>
    <dgm:cxn modelId="{AF00F636-7C07-46D5-B279-5F8C239D82C5}" type="presParOf" srcId="{A1E8919A-5A62-4853-8004-D0B7CF0EC9B8}" destId="{5E5F106E-DEAA-4E69-9D18-625B4E4B0F29}" srcOrd="1" destOrd="0" presId="urn:microsoft.com/office/officeart/2005/8/layout/orgChart1"/>
    <dgm:cxn modelId="{88A7303B-318B-42B2-A9CC-E1AA57DE3A4A}" type="presParOf" srcId="{C1611AC5-0225-428F-91BF-7EA31FA8FE84}" destId="{DCF3D7FA-314D-4D96-82A5-4CFC137B996D}" srcOrd="1" destOrd="0" presId="urn:microsoft.com/office/officeart/2005/8/layout/orgChart1"/>
    <dgm:cxn modelId="{95AF56C9-5AEF-4FE0-9F98-2E5CFE26BBBF}" type="presParOf" srcId="{DCF3D7FA-314D-4D96-82A5-4CFC137B996D}" destId="{C5452422-5F95-4891-AEF1-FF3A211EBC12}" srcOrd="0" destOrd="0" presId="urn:microsoft.com/office/officeart/2005/8/layout/orgChart1"/>
    <dgm:cxn modelId="{5D816FC3-0089-4707-8CA7-35C203C7B9E0}" type="presParOf" srcId="{DCF3D7FA-314D-4D96-82A5-4CFC137B996D}" destId="{C97D68FB-669D-4ADD-B13E-9CA1F56B2AA4}" srcOrd="1" destOrd="0" presId="urn:microsoft.com/office/officeart/2005/8/layout/orgChart1"/>
    <dgm:cxn modelId="{9492D4F6-8024-4714-914A-482EBDDB2BF9}" type="presParOf" srcId="{C97D68FB-669D-4ADD-B13E-9CA1F56B2AA4}" destId="{F8760777-44B6-4492-B0DF-E8E320F4B8F5}" srcOrd="0" destOrd="0" presId="urn:microsoft.com/office/officeart/2005/8/layout/orgChart1"/>
    <dgm:cxn modelId="{1864AE54-7D54-4A59-93B1-F0FBDBDE3A99}" type="presParOf" srcId="{F8760777-44B6-4492-B0DF-E8E320F4B8F5}" destId="{C61346F2-3229-4038-97A5-E1A932E32F61}" srcOrd="0" destOrd="0" presId="urn:microsoft.com/office/officeart/2005/8/layout/orgChart1"/>
    <dgm:cxn modelId="{293B5C4E-D55E-4BE6-9A7D-6AC770FECCBC}" type="presParOf" srcId="{F8760777-44B6-4492-B0DF-E8E320F4B8F5}" destId="{E2797A37-7E23-40A8-B214-9D8389E78AFF}" srcOrd="1" destOrd="0" presId="urn:microsoft.com/office/officeart/2005/8/layout/orgChart1"/>
    <dgm:cxn modelId="{641C2312-0C46-4BEE-BB29-C53EB5DC6833}" type="presParOf" srcId="{C97D68FB-669D-4ADD-B13E-9CA1F56B2AA4}" destId="{00F136A3-0C84-4E6E-A3E5-EF383C62B9F5}" srcOrd="1" destOrd="0" presId="urn:microsoft.com/office/officeart/2005/8/layout/orgChart1"/>
    <dgm:cxn modelId="{4F4F47D7-C7D2-4902-8765-3E8601A66EB7}" type="presParOf" srcId="{C97D68FB-669D-4ADD-B13E-9CA1F56B2AA4}" destId="{81C4079B-D676-4E19-A39F-4656D502FD74}" srcOrd="2" destOrd="0" presId="urn:microsoft.com/office/officeart/2005/8/layout/orgChart1"/>
    <dgm:cxn modelId="{4EC4A670-BAF7-4FBD-92FF-C57D64AB2BB6}" type="presParOf" srcId="{DCF3D7FA-314D-4D96-82A5-4CFC137B996D}" destId="{52624207-D419-4323-BD66-84F2C07131C3}" srcOrd="2" destOrd="0" presId="urn:microsoft.com/office/officeart/2005/8/layout/orgChart1"/>
    <dgm:cxn modelId="{298E67CE-2EBF-4107-A9C9-DD30BD47FC25}" type="presParOf" srcId="{DCF3D7FA-314D-4D96-82A5-4CFC137B996D}" destId="{2B373EEA-951C-42B5-8A9C-8D6870716EAB}" srcOrd="3" destOrd="0" presId="urn:microsoft.com/office/officeart/2005/8/layout/orgChart1"/>
    <dgm:cxn modelId="{1A29D88D-15DB-4EC7-B265-A2A0859E1F51}" type="presParOf" srcId="{2B373EEA-951C-42B5-8A9C-8D6870716EAB}" destId="{91CB6687-677A-44E0-AED3-5CE1D24C24E8}" srcOrd="0" destOrd="0" presId="urn:microsoft.com/office/officeart/2005/8/layout/orgChart1"/>
    <dgm:cxn modelId="{7627F99E-2818-4A3D-B2E7-8A6A5B1DFE78}" type="presParOf" srcId="{91CB6687-677A-44E0-AED3-5CE1D24C24E8}" destId="{0E0A2C9E-9340-454F-9C08-CCD946E01319}" srcOrd="0" destOrd="0" presId="urn:microsoft.com/office/officeart/2005/8/layout/orgChart1"/>
    <dgm:cxn modelId="{4A151438-8F79-4480-AA0F-061750B06781}" type="presParOf" srcId="{91CB6687-677A-44E0-AED3-5CE1D24C24E8}" destId="{0A647DD7-CE67-49AE-80EE-AD4ADD677570}" srcOrd="1" destOrd="0" presId="urn:microsoft.com/office/officeart/2005/8/layout/orgChart1"/>
    <dgm:cxn modelId="{B94639E8-AC0C-4A43-9C03-BE0904C711DB}" type="presParOf" srcId="{2B373EEA-951C-42B5-8A9C-8D6870716EAB}" destId="{9E4AF0CB-EE33-4AE5-A87C-39CBCCC96A2C}" srcOrd="1" destOrd="0" presId="urn:microsoft.com/office/officeart/2005/8/layout/orgChart1"/>
    <dgm:cxn modelId="{5A22A191-B250-4240-8B69-43636B174946}" type="presParOf" srcId="{2B373EEA-951C-42B5-8A9C-8D6870716EAB}" destId="{13C28401-CEEA-4FC2-A079-E559FA8DC762}" srcOrd="2" destOrd="0" presId="urn:microsoft.com/office/officeart/2005/8/layout/orgChart1"/>
    <dgm:cxn modelId="{15C4BB19-E6EA-4DE3-B782-89FE6F6110A9}" type="presParOf" srcId="{DCF3D7FA-314D-4D96-82A5-4CFC137B996D}" destId="{E5AC82E9-FB80-478A-B7D0-678A3939CC2A}" srcOrd="4" destOrd="0" presId="urn:microsoft.com/office/officeart/2005/8/layout/orgChart1"/>
    <dgm:cxn modelId="{0BC2B401-0EC2-4264-9BBB-B9C91B6A3C0A}" type="presParOf" srcId="{DCF3D7FA-314D-4D96-82A5-4CFC137B996D}" destId="{9A7394AA-6E5E-44ED-ACEC-A0514879E4C4}" srcOrd="5" destOrd="0" presId="urn:microsoft.com/office/officeart/2005/8/layout/orgChart1"/>
    <dgm:cxn modelId="{BF7AD661-D8A4-4DE3-B3F5-E9D5221DD3E0}" type="presParOf" srcId="{9A7394AA-6E5E-44ED-ACEC-A0514879E4C4}" destId="{E6FEDD97-3470-4C5E-9DE6-713BBE2D3593}" srcOrd="0" destOrd="0" presId="urn:microsoft.com/office/officeart/2005/8/layout/orgChart1"/>
    <dgm:cxn modelId="{0171256D-47E3-4B4A-BFAA-6270DF9A48A3}" type="presParOf" srcId="{E6FEDD97-3470-4C5E-9DE6-713BBE2D3593}" destId="{1D1C0B47-BB3A-4F55-9FBD-16C7135BE1FD}" srcOrd="0" destOrd="0" presId="urn:microsoft.com/office/officeart/2005/8/layout/orgChart1"/>
    <dgm:cxn modelId="{041D2BAA-9997-4666-8DCF-05DE36214E58}" type="presParOf" srcId="{E6FEDD97-3470-4C5E-9DE6-713BBE2D3593}" destId="{EE20D914-3370-4EEF-B365-BFADC1124200}" srcOrd="1" destOrd="0" presId="urn:microsoft.com/office/officeart/2005/8/layout/orgChart1"/>
    <dgm:cxn modelId="{E594501A-D3C5-48D7-AF38-8FFDA29F1766}" type="presParOf" srcId="{9A7394AA-6E5E-44ED-ACEC-A0514879E4C4}" destId="{F1F3C4B2-8731-4E1A-BA1F-823640F9107E}" srcOrd="1" destOrd="0" presId="urn:microsoft.com/office/officeart/2005/8/layout/orgChart1"/>
    <dgm:cxn modelId="{83C45F72-4D58-4448-96BA-686900602916}" type="presParOf" srcId="{9A7394AA-6E5E-44ED-ACEC-A0514879E4C4}" destId="{E27D1AB5-0315-4877-AC61-7EFA4C506D5C}" srcOrd="2" destOrd="0" presId="urn:microsoft.com/office/officeart/2005/8/layout/orgChart1"/>
    <dgm:cxn modelId="{EA47C56B-60EA-435E-8D92-2E43DC73FE8C}" type="presParOf" srcId="{C1611AC5-0225-428F-91BF-7EA31FA8FE84}" destId="{35679DCD-4D5C-4229-9497-FF5B078B32A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FA3E4-1941-4547-BD76-E2049BEAD8EE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5476D-9189-4E35-9AA0-74DF6637E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563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5476D-9189-4E35-9AA0-74DF6637EF9A}" type="slidenum">
              <a:rPr lang="ru-RU" smtClean="0"/>
              <a:t>146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401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E7297D-58BD-4363-AF4C-2170851782EE}" type="slidenum">
              <a:rPr lang="ru-RU" smtClean="0"/>
              <a:pPr>
                <a:defRPr/>
              </a:pPr>
              <a:t>156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4A128F-9BA3-4F4E-85DE-66DE4ECDFC74}" type="slidenum">
              <a:rPr lang="ru-RU" smtClean="0"/>
              <a:pPr>
                <a:defRPr/>
              </a:pPr>
              <a:t>157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311151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invGray">
          <a:xfrm>
            <a:off x="9085263" y="-2117"/>
            <a:ext cx="57150" cy="31326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 bwMode="invGray">
          <a:xfrm>
            <a:off x="9043989" y="-2117"/>
            <a:ext cx="28575" cy="313268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invGray">
          <a:xfrm>
            <a:off x="9024939" y="-2117"/>
            <a:ext cx="9525" cy="313268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8977313" y="-2117"/>
            <a:ext cx="25400" cy="313268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7" name="Group 23"/>
          <p:cNvGrpSpPr>
            <a:grpSpLocks/>
          </p:cNvGrpSpPr>
          <p:nvPr userDrawn="1"/>
        </p:nvGrpSpPr>
        <p:grpSpPr bwMode="auto">
          <a:xfrm>
            <a:off x="8875713" y="1"/>
            <a:ext cx="95250" cy="334433"/>
            <a:chOff x="8875715" y="-787"/>
            <a:chExt cx="95251" cy="295141"/>
          </a:xfrm>
        </p:grpSpPr>
        <p:sp>
          <p:nvSpPr>
            <p:cNvPr id="8" name="Прямоугольник 7"/>
            <p:cNvSpPr/>
            <p:nvPr/>
          </p:nvSpPr>
          <p:spPr bwMode="invGray">
            <a:xfrm>
              <a:off x="8915402" y="-787"/>
              <a:ext cx="55564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0" name="Номер слайда 26"/>
          <p:cNvSpPr>
            <a:spLocks noGrp="1"/>
          </p:cNvSpPr>
          <p:nvPr userDrawn="1">
            <p:ph type="sldNum" sz="quarter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BD26A61-05CB-49E7-8CC9-75989211FC9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1" name="Дата 2"/>
          <p:cNvSpPr>
            <a:spLocks noGrp="1"/>
          </p:cNvSpPr>
          <p:nvPr>
            <p:ph type="dt" sz="half" idx="11"/>
          </p:nvPr>
        </p:nvSpPr>
        <p:spPr>
          <a:xfrm>
            <a:off x="7451725" y="6356351"/>
            <a:ext cx="1423988" cy="234949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b="1">
                <a:solidFill>
                  <a:prstClr val="black"/>
                </a:solidFill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CA34C9BC-BDEE-42D0-A7E0-31B05E6D9A7F}" type="datetime8">
              <a:rPr lang="ru-RU"/>
              <a:pPr>
                <a:defRPr/>
              </a:pPr>
              <a:t>20.09.2021 16:12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480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9F340F9-C5A3-4A6C-AD2F-063E8A4C11CA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E28D329-D437-48C2-8FF9-EE16AF4B619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E86AF9771366782C67918822D8AB327733309D84A2D2D560E161FD543E4EF55DC2FAFE85B486866466C914BDF4C3C66996FA33F6C37AC1D10Fe0N" TargetMode="External"/><Relationship Id="rId3" Type="http://schemas.openxmlformats.org/officeDocument/2006/relationships/hyperlink" Target="consultantplus://offline/ref=main?base=LAW;n=366846;dst=12056" TargetMode="External"/><Relationship Id="rId7" Type="http://schemas.openxmlformats.org/officeDocument/2006/relationships/hyperlink" Target="consultantplus://offline/ref=main?base=LAW;n=366846;dst=12070" TargetMode="External"/><Relationship Id="rId2" Type="http://schemas.openxmlformats.org/officeDocument/2006/relationships/hyperlink" Target="consultantplus://offline/ref=main?base=LAW;n=366846;dst=12053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consultantplus://offline/ref=main?base=LAW;n=366846;dst=12066" TargetMode="External"/><Relationship Id="rId5" Type="http://schemas.openxmlformats.org/officeDocument/2006/relationships/hyperlink" Target="consultantplus://offline/ref=main?base=LAW;n=366846;dst=12064" TargetMode="External"/><Relationship Id="rId4" Type="http://schemas.openxmlformats.org/officeDocument/2006/relationships/hyperlink" Target="consultantplus://offline/ref=main?base=LAW;n=366846;dst=12063" TargetMode="Externa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097300FD4D42943C2B74B8DCB7F0868FF8472D5A120B86E496BB2AD53667489F13CDD280F6C826EBC3BDEC48C2D5EEE0300177E89E322C90CbCN" TargetMode="External"/><Relationship Id="rId2" Type="http://schemas.openxmlformats.org/officeDocument/2006/relationships/hyperlink" Target="consultantplus://offline/ref=E097300FD4D42943C2B74B8DCB7F0868FF8773D2AC21B86E496BB2AD53667489F13CDD280F6C8268BD3BDEC48C2D5EEE0300177E89E322C90CbC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17CA2F88B9860D3CC07C4A1A60CD75D0CF216C7DBF9D220BFEBE507D0163B1004F4CDE2D40247C1FA587DF76CB4DB1E603C0CDB35E2D947x6uAH" TargetMode="External"/><Relationship Id="rId2" Type="http://schemas.openxmlformats.org/officeDocument/2006/relationships/hyperlink" Target="consultantplus://offline/ref=417CA2F88B9860D3CC07C4A1A60CD75D0CF013C2DDFAD220BFEBE507D0163B1004F4CDE7D4014C95A3177CAB2AE2C81C603C0ED829xEu1H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torage.consultant.ru/ondb/attachments/202012/09/0001202012090003_CiU.pdf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93DBBF4848CE2E9AB96208199EA03AD079CACB4A5D1E606163FD9188D5F94DC260A94698825FFAC1DD4663BE9320DA4757B775639C8AAA7v9H" TargetMode="External"/><Relationship Id="rId2" Type="http://schemas.openxmlformats.org/officeDocument/2006/relationships/hyperlink" Target="consultantplus://offline/ref=693DBBF4848CE2E9AB96208199EA03AD079CACB4A5D1E606163FD9188D5F94DC260A94698824F6A51DD4663BE9320DA4757B775639C8AAA7v9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693DBBF4848CE2E9AB96208199EA03AD079CACB4A5D1E606163FD9188D5F94DC260A94698825FEA11DD4663BE9320DA4757B775639C8AAA7v9H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DA06D0DF696CC0831663215F5C3709CFCA4ACC2B4512C4125D9949374F2CB2D8CC8ABBE81F27D874A27927FA3CE29CD5CFA72FC99D6CNCG5I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ts.1c.ru/db/garant/content/70851956/hdoc/5300" TargetMode="External"/><Relationship Id="rId2" Type="http://schemas.openxmlformats.org/officeDocument/2006/relationships/hyperlink" Target="https://its.1c.ru/db/garant/content/70851956/hdo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0AA8EA14E475FDD57CBDC25186B48ADA332607E126F79D317D2A16D696A4F87ECD946A9EF33C751101C8B6CABFE8D8BA46D5592B3AFC5E9YDOBN" TargetMode="External"/><Relationship Id="rId2" Type="http://schemas.openxmlformats.org/officeDocument/2006/relationships/hyperlink" Target="consultantplus://offline/ref=D0AA8EA14E475FDD57CBDC25186B48ADA332607E126F79D317D2A16D696A4F87ECD946A9EF33C751121C8B6CABFE8D8BA46D5592B3AFC5E9YDOBN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68CF614990B0C8B4615E7FD4ED5101178B5A3004C877A0D83000565A86540F4558C4B1960B7AF5BECEF19425C2E293625B84758C1D13C66m7Z2M" TargetMode="External"/><Relationship Id="rId2" Type="http://schemas.openxmlformats.org/officeDocument/2006/relationships/hyperlink" Target="consultantplus://offline/ref=08949300F20E7FDB1AF411E413A81C829E096BF518A9101798D3743E8A6467646D8428013689DE6B36A839C340291612338FF5E767553F61c3Y2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onsultantplus://offline/ref=868CF614990B0C8B4615E7FD4ED5101178B5A3004C877A0D83000565A86540F4558C4B1960B7AF5BEBEF19425C2E293625B84758C1D13C66m7Z2M" TargetMode="External"/><Relationship Id="rId4" Type="http://schemas.openxmlformats.org/officeDocument/2006/relationships/hyperlink" Target="consultantplus://offline/ref=868CF614990B0C8B4615E7FD4ED5101178B5A3004C877A0D83000565A86540F4558C4B1A64B0A957B8B509461579272A26A0595CDFD1m3ZDM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its.1c.ru/db/garant/content/71486636/hdoc/1000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its.1c.ru/db/garant/content/73053968/hdoc/1006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its.1c.ru/db/garant/content/72129482/hdoc" TargetMode="External"/><Relationship Id="rId2" Type="http://schemas.openxmlformats.org/officeDocument/2006/relationships/hyperlink" Target="https://its.1c.ru/db/garant/content/72134016/h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ts.1c.ru/db/garant/content/72267754/hdoc/12005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E86AF9771366782C67918822D8AB327733309D84A2D2D560E161FD543E4EF55DC2FAFE85B486866466C914BDF4C3C66996FA33F6C37AC1D10Fe0N" TargetMode="External"/><Relationship Id="rId3" Type="http://schemas.openxmlformats.org/officeDocument/2006/relationships/hyperlink" Target="consultantplus://offline/ref=main?base=LAW;n=366846;dst=12056" TargetMode="External"/><Relationship Id="rId7" Type="http://schemas.openxmlformats.org/officeDocument/2006/relationships/hyperlink" Target="consultantplus://offline/ref=main?base=LAW;n=366846;dst=12070" TargetMode="External"/><Relationship Id="rId2" Type="http://schemas.openxmlformats.org/officeDocument/2006/relationships/hyperlink" Target="consultantplus://offline/ref=main?base=LAW;n=366846;dst=12053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consultantplus://offline/ref=main?base=LAW;n=366846;dst=12066" TargetMode="External"/><Relationship Id="rId5" Type="http://schemas.openxmlformats.org/officeDocument/2006/relationships/hyperlink" Target="consultantplus://offline/ref=main?base=LAW;n=366846;dst=12064" TargetMode="External"/><Relationship Id="rId4" Type="http://schemas.openxmlformats.org/officeDocument/2006/relationships/hyperlink" Target="consultantplus://offline/ref=main?base=LAW;n=366846;dst=12063" TargetMode="External"/><Relationship Id="rId9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097300FD4D42943C2B74B8DCB7F0868FF8472D5A120B86E496BB2AD53667489F13CDD280F6C826EBC3BDEC48C2D5EEE0300177E89E322C90CbCN" TargetMode="External"/><Relationship Id="rId2" Type="http://schemas.openxmlformats.org/officeDocument/2006/relationships/hyperlink" Target="consultantplus://offline/ref=E097300FD4D42943C2B74B8DCB7F0868FF8773D2AC21B86E496BB2AD53667489F13CDD280F6C8268BD3BDEC48C2D5EEE0300177E89E322C90CbC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B3D1FAD02E1FFD7112884EF471F5F8A2BA7D6872862559707AA0A04EC0F41D2232C1AE3731B837C9E14D3D37A36FE18E4E697614090155h0g3L" TargetMode="External"/><Relationship Id="rId3" Type="http://schemas.openxmlformats.org/officeDocument/2006/relationships/hyperlink" Target="consultantplus://offline/ref=B3D1FAD02E1FFD7112884EF471F5F8A2BA7D6872862559707AA0A04EC0F41D2232C1AE3733B93AC8EA123822B237EE8E5277750915035700h2g9L" TargetMode="External"/><Relationship Id="rId7" Type="http://schemas.openxmlformats.org/officeDocument/2006/relationships/hyperlink" Target="consultantplus://offline/ref=B3D1FAD02E1FFD7112884EF471F5F8A2BA7D6872862559707AA0A04EC0F41D2232C1AE3733B93ACFED123822B237EE8E5277750915035700h2g9L" TargetMode="External"/><Relationship Id="rId2" Type="http://schemas.openxmlformats.org/officeDocument/2006/relationships/hyperlink" Target="consultantplus://offline/ref=B3D1FAD02E1FFD7112884EF471F5F8A2BA7D6872862559707AA0A04EC0F41D2232C1AE3733B93AC8EC123822B237EE8E5277750915035700h2g9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B3D1FAD02E1FFD7112884EF471F5F8A2BA7D6872862559707AA0A04EC0F41D2232C1AE3733B93AC8EF123822B237EE8E5277750915035700h2g9L" TargetMode="External"/><Relationship Id="rId5" Type="http://schemas.openxmlformats.org/officeDocument/2006/relationships/hyperlink" Target="consultantplus://offline/ref=B3D1FAD02E1FFD7112884EF471F5F8A2BA7D6872862559707AA0A04EC0F41D2232C1AE3733B93AC8E8123822B237EE8E5277750915035700h2g9L" TargetMode="External"/><Relationship Id="rId4" Type="http://schemas.openxmlformats.org/officeDocument/2006/relationships/hyperlink" Target="consultantplus://offline/ref=B3D1FAD02E1FFD7112884EF471F5F8A2BA7D6872862559707AA0A04EC0F41D2232C1AE3733B93AC8EB123822B237EE8E5277750915035700h2g9L" TargetMode="External"/><Relationship Id="rId9" Type="http://schemas.openxmlformats.org/officeDocument/2006/relationships/hyperlink" Target="consultantplus://offline/ref=B3D1FAD02E1FFD7112884EF471F5F8A2BA7D6872862559707AA0A04EC0F41D2232C1AE3731B837CCE14D3D37A36FE18E4E697614090155h0g3L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4FB35B35C3DE0C029014834F731F6BCD29055FEABDDAFB7D10644B40A00C206239342269C1E84375FC4078682EC663DF45871D33B2768797Al3L" TargetMode="External"/><Relationship Id="rId2" Type="http://schemas.openxmlformats.org/officeDocument/2006/relationships/hyperlink" Target="consultantplus://offline/ref=54FB35B35C3DE0C029014834F731F6BCD2915AF9A8DDAFB7D10644B40A00C206239342269C1E87365CC4078682EC663DF45871D33B2768797Al3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67CE5076A589F359F33A9AB4EBD21EAFAC1AF52B47B9E2D5D1A3AE3D63CEC6E3C1011F9DB8830622B86099CDC51501DDC4EDD531B52D89t1w9L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8C5AE39E036C482237FD351A17626215DFDD5843AC4689D7BA515323A2ADEA8FB4B5B35D8B9ABB82567D92C5136e9N" TargetMode="External"/><Relationship Id="rId2" Type="http://schemas.openxmlformats.org/officeDocument/2006/relationships/hyperlink" Target="consultantplus://offline/ref=48C5AE39E036C482237FD351A17626215DFCDA8637C5689D7BA515323A2ADEA8E94B0339DABAB4BA27728F7D173DA84A5F4429A1200EE74932eA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48C5AE39E036C482237FD351A17626215DFFD58B37C3689D7BA515323A2ADEA8FB4B5B35D8B9ABB82567D92C5136e9N" TargetMode="Externa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741A739B88E8D2B88A8C4BE606618E7CAD3FAD2AC1A9CB1229AC9F6648E59E364854179341C3E54AC6492BC77C0DFE31CF55B6453E0B0496tFg4N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#P133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17CA2F88B9860D3CC07C4A1A60CD75D0CF216C7DBF9D220BFEBE507D0163B1004F4CDE2D40247C1FA587DF76CB4DB1E603C0CDB35E2D947x6uAH" TargetMode="External"/><Relationship Id="rId2" Type="http://schemas.openxmlformats.org/officeDocument/2006/relationships/hyperlink" Target="consultantplus://offline/ref=417CA2F88B9860D3CC07C4A1A60CD75D0CF013C2DDFAD220BFEBE507D0163B1004F4CDE7D4014C95A3177CAB2AE2C81C603C0ED829xEu1H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A6EE7420895CF6EDEDEA4AF1D4186E3A10202F27CEA486DB2CEE81051EF916BC8242A3670157AE1C4F6A99DCBB27565AA53458366A9AFCwDH" TargetMode="External"/><Relationship Id="rId2" Type="http://schemas.openxmlformats.org/officeDocument/2006/relationships/hyperlink" Target="consultantplus://offline/ref=A6EE7420895CF6EDEDEA4AF1D4186E3A12212126C2A586DB2CEE81051EF916BC8242A3620157A81F1B3089D8F2705846A6294637749ACC26F1w5H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onsultantplus://offline/ref=A6EE7420895CF6EDEDEA4AF1D4186E3A12212126C2A586DB2CEE81051EF916BC8242A3670851A0434A7F8884B4264B44A629443468F9w9H" TargetMode="External"/><Relationship Id="rId4" Type="http://schemas.openxmlformats.org/officeDocument/2006/relationships/hyperlink" Target="consultantplus://offline/ref=A6EE7420895CF6EDEDEA4AF1D4186E3A12212126C2A586DB2CEE81051EF916BC8242A3670852A0434A7F8884B4264B44A629443468F9w9H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1B383D83BC4379F183F127B702224EF7A18223356FF692A504AAF30C871CEBFD57D5CF29FD8EB46049904C323F8BB98188FDED9CC82A290tFwCH" TargetMode="External"/><Relationship Id="rId2" Type="http://schemas.openxmlformats.org/officeDocument/2006/relationships/hyperlink" Target="consultantplus://offline/ref=61B383D83BC4379F183F0F69655671BC741F2C315BFF692A504AAF30C871CEBFD57D5CF69FD9E01353D6059F65AEA89A188FDCDAD0t8w1H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C0414C376F711F854124259286A9B1E1585C574E9656A26F5A147CD296D3E35EE079681510219DE2451C2834110D109E877AF2F288F2DBF0L1x6H" TargetMode="External"/><Relationship Id="rId2" Type="http://schemas.openxmlformats.org/officeDocument/2006/relationships/hyperlink" Target="consultantplus://offline/ref=C0414C376F711F854124259286A9B1E1585859439750A26F5A147CD296D3E35EE079681014289EB51C532968575B039C877AF0F194LFx1H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00F83249E7FAA2C05F5D065AD1ABCC6F6E8A81BD980161D3606F9E6A297057E15249516154091EDC5CA16C8E46070FF4DB0C9E6311l8x3H" TargetMode="External"/><Relationship Id="rId2" Type="http://schemas.openxmlformats.org/officeDocument/2006/relationships/hyperlink" Target="consultantplus://offline/ref=00F83249E7FAA2C05F5D065AD1ABCC6F6E8A81BD980161D3606F9E6A297057E15249516157011EDC5CA16C8E46070FF4DB0C9E6311l8x3H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onsultantplus://offline/ref=00F83249E7FAA2C05F5D065AD1ABCC6F6E8A81BD980161D3606F9E6A297057E15249516152001EDC5CA16C8E46070FF4DB0C9E6311l8x3H" TargetMode="External"/><Relationship Id="rId4" Type="http://schemas.openxmlformats.org/officeDocument/2006/relationships/hyperlink" Target="consultantplus://offline/ref=00F83249E7FAA2C05F5D065AD1ABCC6F6E8A81BD980161D3606F9E6A297057E152495161520E1EDC5CA16C8E46070FF4DB0C9E6311l8x3H" TargetMode="Externa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EBC643DC0BD16BC6C5927AF6E52F61A7C4A0515A6A9D91E47E1C0029405E554E0CBE7B389D40B7C0F673712E6BFC032B1026A6B906Ax0H" TargetMode="External"/><Relationship Id="rId2" Type="http://schemas.openxmlformats.org/officeDocument/2006/relationships/hyperlink" Target="consultantplus://offline/ref=DEBC643DC0BD16BC6C5927AF6E52F61A7C4A0515A6A9D91E47E1C0029405E554E0CBE7B388DC0B7C0F673712E6BFC032B1026A6B906Ax0H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DFE1DF288891271EF19C9F978F93CD398CF56175FFEB6052D007C92F71F4C8D895D84E4F0249A0D92791AFC0F3089F0C8954E5C24W41AH" TargetMode="External"/><Relationship Id="rId2" Type="http://schemas.openxmlformats.org/officeDocument/2006/relationships/hyperlink" Target="consultantplus://offline/ref=3DFE1DF288891271EF19C9F978F93CD398CF56175FFEB6052D007C92F71F4C8D895D84E4F2259A0D92791AFC0F3089F0C8954E5C24W41A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3DFE1DF288891271EF19C9F978F93CD398CF56175FFEB6052D007C92F71F4C8D895D84E4F1239A0D92791AFC0F3089F0C8954E5C24W41AH" TargetMode="Externa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DFE1DF288891271EF19C9F978F93CD398CF56175FFEB6052D007C92F71F4C8D895D84E4F1229A0D92791AFC0F3089F0C8954E5C24W41AH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DFE1DF288891271EF19C9F978F93CD398CF56175FFEB6052D007C92F71F4C8D895D84E4F12E9A0D92791AFC0F3089F0C8954E5C24W41AH" TargetMode="External"/><Relationship Id="rId2" Type="http://schemas.openxmlformats.org/officeDocument/2006/relationships/hyperlink" Target="consultantplus://offline/ref=3DFE1DF288891271EF19C9F978F93CD398CF56175FFEB6052D007C92F71F4C8D895D84E4F12F9A0D92791AFC0F3089F0C8954E5C24W41AH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DFE1DF288891271EF19C9F978F93CD398CF56175FFEB6052D007C92F71F4C8D895D84E4F7269A0D92791AFC0F3089F0C8954E5C24W41AH" TargetMode="Externa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DFE1DF288891271EF19C9F978F93CD398CF551553FAB6052D007C92F71F4C8D895D84E1F227905DC3361BA049669AF2C8954C5F384950D7W519H" TargetMode="External"/><Relationship Id="rId2" Type="http://schemas.openxmlformats.org/officeDocument/2006/relationships/hyperlink" Target="consultantplus://offline/ref=3DFE1DF288891271EF19C9F978F93CD398CF56175FFEB6052D007C92F71F4C8D895D84E4F72E9A0D92791AFC0F3089F0C8954E5C24W41A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3DFE1DF288891271EF19D4EB6D8D698096C8581A5CFBB6052D007C92F71F4C8D895D84E1F2279158C4361BA049669AF2C8954C5F384950D7W519H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DFE1DF288891271EF19C9F978F93CD398CF56175FFEB6052D007C92F71F4C8D895D84E4FA269A0D92791AFC0F3089F0C8954E5C24W41AH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DFE1DF288891271EF19C9F978F93CD398CF56175FFEB6052D007C92F71F4C8D895D84E4FA249A0D92791AFC0F3089F0C8954E5C24W41AH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DFE1DF288891271EF19C9F978F93CD398CF56175FFEB6052D007C92F71F4C8D895D84E4FA2E9A0D92791AFC0F3089F0C8954E5C24W41AH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DFE1DF288891271EF19C9F978F93CD398CF56175FFEB6052D007C92F71F4C8D895D84E5F2279A0D92791AFC0F3089F0C8954E5C24W41AH" TargetMode="External"/><Relationship Id="rId2" Type="http://schemas.openxmlformats.org/officeDocument/2006/relationships/hyperlink" Target="consultantplus://offline/ref=3DFE1DF288891271EF19C9F978F93CD398CF56175FFEB6052D007C92F71F4C8D895D84E4FB209A0D92791AFC0F3089F0C8954E5C24W41AH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DFE1DF288891271EF19C9F978F93CD398CF56105BFDB6052D007C92F71F4C8D895D84E2F0229352976C0BA4003194EECB88525E2649W511H" TargetMode="External"/><Relationship Id="rId2" Type="http://schemas.openxmlformats.org/officeDocument/2006/relationships/hyperlink" Target="consultantplus://offline/ref=3DFE1DF288891271EF19C9F978F93CD398CF56175FFEB6052D007C92F71F4C8D895D84E5F2249A0D92791AFC0F3089F0C8954E5C24W41AH" TargetMode="Externa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DFE1DF288891271EF19C9F978F93CD398CF56175FFEB6052D007C92F71F4C8D895D84E5F3259A0D92791AFC0F3089F0C8954E5C24W41AH" TargetMode="External"/><Relationship Id="rId2" Type="http://schemas.openxmlformats.org/officeDocument/2006/relationships/hyperlink" Target="consultantplus://offline/ref=3DFE1DF288891271EF19C9F978F93CD398CF56175FFEB6052D007C92F71F4C8D895D84E5F22E9A0D92791AFC0F3089F0C8954E5C24W41AH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consultantplus://offline/ref=3DFE1DF288891271EF19C9F978F93CD398CF56175FFEB6052D007C92F71F4C8D895D84E5F3239A0D92791AFC0F3089F0C8954E5C24W41AH" TargetMode="Externa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D32D9222F20A85E0628DCA8862896301EC9306874EC39015503EEBE15594D846404A45308F5C08511950D14ED4C560B50CE6860D19E3A19Cw5KBI" TargetMode="External"/><Relationship Id="rId3" Type="http://schemas.openxmlformats.org/officeDocument/2006/relationships/hyperlink" Target="consultantplus://offline/ref=D32D9222F20A85E0628DCA8862896301EC9103814FC89015503EEBE15594D846404A45308F5C0A5F1B50D14ED4C560B50CE6860D19E3A19Cw5KBI" TargetMode="External"/><Relationship Id="rId7" Type="http://schemas.openxmlformats.org/officeDocument/2006/relationships/hyperlink" Target="consultantplus://offline/ref=D32D9222F20A85E0628DCA8862896301EC97058C4DC39015503EEBE15594D846404A45308F5C095E1350D14ED4C560B50CE6860D19E3A19Cw5KBI" TargetMode="External"/><Relationship Id="rId2" Type="http://schemas.openxmlformats.org/officeDocument/2006/relationships/hyperlink" Target="consultantplus://offline/ref=D32D9222F20A85E0628DCA8862896301EC9103814FC89015503EEBE15594D846404A45308F5C0A501250D14ED4C560B50CE6860D19E3A19Cw5KBI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consultantplus://offline/ref=D32D9222F20A85E0628DCA8862896301EC9103814FC89015503EEBE15594D846404A45308F5C0A5F1350D14ED4C560B50CE6860D19E3A19Cw5KBI" TargetMode="External"/><Relationship Id="rId5" Type="http://schemas.openxmlformats.org/officeDocument/2006/relationships/hyperlink" Target="consultantplus://offline/ref=D32D9222F20A85E0628DCA8862896301EC9103814FC89015503EEBE15594D846404A4532875E02024B1FD012929373B70CE6840E05wEK0I" TargetMode="External"/><Relationship Id="rId4" Type="http://schemas.openxmlformats.org/officeDocument/2006/relationships/hyperlink" Target="consultantplus://offline/ref=D32D9222F20A85E0628DCA8862896301EC9103814FC89015503EEBE15594D846404A4532875C02024B1FD012929373B70CE6840E05wEK0I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B35156209511290CA0AFEDDA877EBFC962162EF0F62C8E08586A90C9C77ACC14F229B951BA7D850C94DA44EF6D8FDFA632FCAF4ADE4E5B31c5Y1I" TargetMode="External"/><Relationship Id="rId2" Type="http://schemas.openxmlformats.org/officeDocument/2006/relationships/hyperlink" Target="consultantplus://offline/ref=B35156209511290CA0AFEDDA877EBFC962162EF0F62C8E08586A90C9C77ACC14F229B951BA7D85039DDA44EF6D8FDFA632FCAF4ADE4E5B31c5Y1I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1F5BEBE1E2AE36E197C10AFC8C3D0008C41E4EDA9613B143829FC1C9E7115FFBC8AD8E9795B5480FB0FE919F7E7E8ABA10E7962E887C196v9V4I" TargetMode="External"/><Relationship Id="rId2" Type="http://schemas.openxmlformats.org/officeDocument/2006/relationships/hyperlink" Target="consultantplus://offline/ref=D1F5BEBE1E2AE36E197C10AFC8C3D0008C43E1EBA86A3B143829FC1C9E7115FFBC8AD8EB715E5ED7A840E845B1B1FBA9A10E7B61F4v8V4I" TargetMode="Externa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240ABEED8A7A52328D6FD9ACE8BB5CEF7D2852C31E39695521FD1176205C1460EA0AEB6683639655856DC91E0E89996DF6C6600C8wEPCJ" TargetMode="External"/><Relationship Id="rId2" Type="http://schemas.openxmlformats.org/officeDocument/2006/relationships/hyperlink" Target="consultantplus://offline/ref=5240ABEED8A7A52328D6FD9ACE8BB5CEF7D2852C31E39695521FD1176205C1460EA0AEBF683D66604D47849DE2F58696C0706402wCPAJ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consultantplus://offline/ref=5240ABEED8A7A52328D6FD9ACE8BB5CEF7D48A2034EE9695521FD1176205C1461CA0F6BA68352C30080C8B9CE3wEPBJ" TargetMode="External"/><Relationship Id="rId5" Type="http://schemas.openxmlformats.org/officeDocument/2006/relationships/hyperlink" Target="consultantplus://offline/ref=5240ABEED8A7A52328D6FD9ACE8BB5CEF7D5872337E09695521FD1176205C1460EA0AEB6693632300919DDCDA5BE8A96DD6C6501D4EE15B7wAP0J" TargetMode="External"/><Relationship Id="rId4" Type="http://schemas.openxmlformats.org/officeDocument/2006/relationships/hyperlink" Target="consultantplus://offline/ref=5240ABEED8A7A52328D6FD9ACE8BB5CEF7D6872D36EE9695521FD1176205C1460EA0AEBF6D3D66604D47849DE2F58696C0706402wCPAJ" TargetMode="Externa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F1DC031A9089DEABD3AD3157B6010228723FC521D147D31525E2D45F27D2F056750BB06CCAA7FD213015BC87AB90CB7AB0159850EAE632E36BTFJ" TargetMode="External"/><Relationship Id="rId3" Type="http://schemas.openxmlformats.org/officeDocument/2006/relationships/hyperlink" Target="consultantplus://offline/ref=F1DC031A9089DEABD3AD3157B60102287336CE24D540D31525E2D45F27D2F056750BB06CCAA7FD213015BC87AB90CB7AB0159850EAE632E36BTFJ" TargetMode="External"/><Relationship Id="rId7" Type="http://schemas.openxmlformats.org/officeDocument/2006/relationships/hyperlink" Target="consultantplus://offline/ref=F1DC031A9089DEABD3AD3157B6010228723FC523D149D31525E2D45F27D2F056750BB06CCAA7FD213015BC87AB90CB7AB0159850EAE632E36BTFJ" TargetMode="External"/><Relationship Id="rId2" Type="http://schemas.openxmlformats.org/officeDocument/2006/relationships/hyperlink" Target="consultantplus://offline/ref=F1DC031A9089DEABD3AD3157B60102287337C82ED440D31525E2D45F27D2F056750BB06CCAA7FD213015BC87AB90CB7AB0159850EAE632E36BTFJ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F1DC031A9089DEABD3AD3157B6010228723FC521D146D31525E2D45F27D2F056750BB06CCAA7FD213015BC87AB90CB7AB0159850EAE632E36BTFJ" TargetMode="External"/><Relationship Id="rId5" Type="http://schemas.openxmlformats.org/officeDocument/2006/relationships/hyperlink" Target="consultantplus://offline/ref=F1DC031A9089DEABD3AD3157B60102287336CC22D745D31525E2D45F27D2F056750BB06CCAA7FD213015BC87AB90CB7AB0159850EAE632E36BTFJ" TargetMode="External"/><Relationship Id="rId4" Type="http://schemas.openxmlformats.org/officeDocument/2006/relationships/hyperlink" Target="consultantplus://offline/ref=F1DC031A9089DEABD3AD3157B60102287336CB21D148D31525E2D45F27D2F056750BB06CCAA7FD213015BC87AB90CB7AB0159850EAE632E36BTFJ" TargetMode="Externa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BF4128AA0CED2DB5CFFB13B04E0D8244D32E9EA9D645A407BCB1CB2B6B8596F546B7EEF8F65BDA0F3FD76449444FWEJ" TargetMode="External"/><Relationship Id="rId3" Type="http://schemas.openxmlformats.org/officeDocument/2006/relationships/hyperlink" Target="consultantplus://offline/ref=978278FD2460D5EE137B265BDB50723827E2A377E66DD2E5C1DA6D548ACD4B3E94FB1B4D698FA0700383EB047ED15E2F8FD1AEE515AC1431f4X2J" TargetMode="External"/><Relationship Id="rId7" Type="http://schemas.openxmlformats.org/officeDocument/2006/relationships/hyperlink" Target="consultantplus://offline/ref=F1DC031A9089DEABD3AD3157B6010228723FC521D147D31525E2D45F27D2F056750BB06CCAA7FD213015BC87AB90CB7AB0159850EAE632E36BTFJ" TargetMode="External"/><Relationship Id="rId12" Type="http://schemas.openxmlformats.org/officeDocument/2006/relationships/hyperlink" Target="consultantplus://offline/ref=BF4128AA0CED2DB5CFFB13B04E0D8244D32E9EABD64AA407BCB1CB2B6B8596F546B7EEF8F65BDA0F3FD76449444FWEJ" TargetMode="External"/><Relationship Id="rId2" Type="http://schemas.openxmlformats.org/officeDocument/2006/relationships/hyperlink" Target="consultantplus://offline/ref=978278FD2460D5EE137B265BDB50723827E3A57DE76DD2E5C1DA6D548ACD4B3E94FB1B4D698FA0700383EB047ED15E2F8FD1AEE515AC1431f4X2J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consultantplus://offline/ref=978278FD2460D5EE137B265BDB50723826EBA872E26BD2E5C1DA6D548ACD4B3E94FB1B4D698FA0700383EB047ED15E2F8FD1AEE515AC1431f4X2J" TargetMode="External"/><Relationship Id="rId11" Type="http://schemas.openxmlformats.org/officeDocument/2006/relationships/hyperlink" Target="consultantplus://offline/ref=BF4128AA0CED2DB5CFFB13B04E0D8244D22797A8D049A407BCB1CB2B6B8596F546B7EEF8F65BDA0F3FD76449444FWEJ" TargetMode="External"/><Relationship Id="rId5" Type="http://schemas.openxmlformats.org/officeDocument/2006/relationships/hyperlink" Target="consultantplus://offline/ref=978278FD2460D5EE137B265BDB50723827E2A171E468D2E5C1DA6D548ACD4B3E94FB1B4D698FA0700383EB047ED15E2F8FD1AEE515AC1431f4X2J" TargetMode="External"/><Relationship Id="rId10" Type="http://schemas.openxmlformats.org/officeDocument/2006/relationships/hyperlink" Target="consultantplus://offline/ref=BF4128AA0CED2DB5CFFB13B04E0D8244D22790ABD644A407BCB1CB2B6B8596F546B7EEF8F65BDA0F3FD76449444FWEJ" TargetMode="External"/><Relationship Id="rId4" Type="http://schemas.openxmlformats.org/officeDocument/2006/relationships/hyperlink" Target="consultantplus://offline/ref=978278FD2460D5EE137B265BDB50723827E2A672E265D2E5C1DA6D548ACD4B3E94FB1B4D698FA0700383EB047ED15E2F8FD1AEE515AC1431f4X2J" TargetMode="External"/><Relationship Id="rId9" Type="http://schemas.openxmlformats.org/officeDocument/2006/relationships/hyperlink" Target="consultantplus://offline/ref=BF4128AA0CED2DB5CFFB13B04E0D8244D22795AED24CA407BCB1CB2B6B8596F546B7EEF8F65BDA0F3FD76449444FWEJ" TargetMode="Externa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39419;dst=100038" TargetMode="External"/><Relationship Id="rId2" Type="http://schemas.openxmlformats.org/officeDocument/2006/relationships/hyperlink" Target="consultantplus://offline/ref=main?base=LAW;n=364484;dst=10569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hyperlink" Target="consultantplus://offline/ref=main?base=LAW;n=339419;dst=100165" TargetMode="Externa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consultantplus://offline/ref=main?base=LAW;n=339419;dst=100030" TargetMode="External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44754;dst=100049" TargetMode="External"/><Relationship Id="rId2" Type="http://schemas.openxmlformats.org/officeDocument/2006/relationships/hyperlink" Target="consultantplus://offline/ref=main?base=LAW;n=339419;dst=100044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hyperlink" Target="consultantplus://offline/ref=main?base=LAW;n=344754;dst=100084" TargetMode="Externa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64484;dst=10654" TargetMode="External"/><Relationship Id="rId2" Type="http://schemas.openxmlformats.org/officeDocument/2006/relationships/hyperlink" Target="consultantplus://offline/ref=main?base=LAW;n=339419;dst=100034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FCAEEB366C373D00D26BA2D3FABE882804D711A5DAAC42C26E97E43602DE2B203172BBEFC508BFA53F3A153548484E53E4E5F3B9EC696B1B5sEN" TargetMode="Externa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44755;dst=100038" TargetMode="External"/><Relationship Id="rId2" Type="http://schemas.openxmlformats.org/officeDocument/2006/relationships/hyperlink" Target="consultantplus://offline/ref=main?base=LAW;n=339419;dst=100034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39419;dst=100121" TargetMode="External"/><Relationship Id="rId2" Type="http://schemas.openxmlformats.org/officeDocument/2006/relationships/hyperlink" Target="consultantplus://offline/ref=main?base=LAW;n=339419;dst=100116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consultantplus://offline/ref=main?base=LAW;n=339804;dst=100037" TargetMode="External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39804;dst=100008" TargetMode="External"/><Relationship Id="rId2" Type="http://schemas.openxmlformats.org/officeDocument/2006/relationships/hyperlink" Target="consultantplus://offline/ref=main?base=LAW;n=344755;dst=100038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43267;dst=100034" TargetMode="External"/><Relationship Id="rId2" Type="http://schemas.openxmlformats.org/officeDocument/2006/relationships/hyperlink" Target="consultantplus://offline/ref=main?base=LAW;n=343267;dst=100033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hyperlink" Target="consultantplus://offline/ref=main?base=LAW;n=343267;dst=100035" TargetMode="Externa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43267;dst=100054" TargetMode="External"/><Relationship Id="rId2" Type="http://schemas.openxmlformats.org/officeDocument/2006/relationships/hyperlink" Target="consultantplus://offline/ref=main?base=LAW;n=343267;dst=100046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43267;dst=100101" TargetMode="External"/><Relationship Id="rId2" Type="http://schemas.openxmlformats.org/officeDocument/2006/relationships/hyperlink" Target="consultantplus://offline/ref=main?base=LAW;n=343267;dst=100063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E86AF9771366782C67918822D8AB327733309D84A2D2D560E161FD543E4EF55DC2FAFE85B486866466C914BDF4C3C66996FA33F6C37AC1D10Fe0N" TargetMode="External"/><Relationship Id="rId3" Type="http://schemas.openxmlformats.org/officeDocument/2006/relationships/hyperlink" Target="consultantplus://offline/ref=main?base=LAW;n=366846;dst=12056" TargetMode="External"/><Relationship Id="rId7" Type="http://schemas.openxmlformats.org/officeDocument/2006/relationships/hyperlink" Target="consultantplus://offline/ref=main?base=LAW;n=366846;dst=12070" TargetMode="External"/><Relationship Id="rId2" Type="http://schemas.openxmlformats.org/officeDocument/2006/relationships/hyperlink" Target="consultantplus://offline/ref=main?base=LAW;n=366846;dst=12053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consultantplus://offline/ref=main?base=LAW;n=366846;dst=12066" TargetMode="External"/><Relationship Id="rId5" Type="http://schemas.openxmlformats.org/officeDocument/2006/relationships/hyperlink" Target="consultantplus://offline/ref=main?base=LAW;n=366846;dst=12064" TargetMode="External"/><Relationship Id="rId4" Type="http://schemas.openxmlformats.org/officeDocument/2006/relationships/hyperlink" Target="consultantplus://offline/ref=main?base=LAW;n=366846;dst=12063" TargetMode="External"/><Relationship Id="rId9" Type="http://schemas.openxmlformats.org/officeDocument/2006/relationships/image" Target="../media/image2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097300FD4D42943C2B74B8DCB7F0868FF8472D5A120B86E496BB2AD53667489F13CDD280F6C826EBC3BDEC48C2D5EEE0300177E89E322C90CbCN" TargetMode="External"/><Relationship Id="rId2" Type="http://schemas.openxmlformats.org/officeDocument/2006/relationships/hyperlink" Target="consultantplus://offline/ref=E097300FD4D42943C2B74B8DCB7F0868FF8773D2AC21B86E496BB2AD53667489F13CDD280F6C8268BD3BDEC48C2D5EEE0300177E89E322C90CbC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AE32FDFF883749C16E754922422F79F7B296C630C02530137BFD9E75001B6F83F2977E737F8674659FED653BD99BAE5D0B395054DB3ABF0PCcFN" TargetMode="External"/><Relationship Id="rId2" Type="http://schemas.openxmlformats.org/officeDocument/2006/relationships/hyperlink" Target="consultantplus://offline/ref=6AE32FDFF883749C16E754922422F79F7B296C630C02530137BFD9E75001B6F83F2977E737F867475EFED653BD99BAE5D0B395054DB3ABF0PCcF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E981C4F9A69FD4AAF54D737B48631DEE17C9717715C6872C42468CA97B41A03F0995CD2700486070E2222FC65CF05CA5A4DC1D6B2CD911DAFd8N" TargetMode="External"/><Relationship Id="rId2" Type="http://schemas.openxmlformats.org/officeDocument/2006/relationships/hyperlink" Target="consultantplus://offline/ref=8E981C4F9A69FD4AAF54D737B48631DEE17A90187D5B6872C42468CA97B41A03F0995CD2700483040A2222FC65CF05CA5A4DC1D6B2CD911DAFd8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consultantplus://offline/ref=0AF92E37B9F921D3553214DA856B81DA6A4266AEA2A06706A08522CC1E5E448ED2E6525147AB950176F362DA9E278576C8D9668DD048093DRBeBN" TargetMode="External"/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0AF92E37B9F921D3553214DA856B81DA6A4165A1AFA06706A08522CC1E5E448ED2E6525144A993007AF362DA9E278576C8D9668DD048093DRBeBN" TargetMode="External"/><Relationship Id="rId2" Type="http://schemas.openxmlformats.org/officeDocument/2006/relationships/hyperlink" Target="consultantplus://offline/ref=0AF92E37B9F921D3553214DA856B81DA6A4165A1AFA06706A08522CC1E5E448ED2E6525147A9970172F362DA9E278576C8D9668DD048093DRBeBN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hyperlink" Target="consultantplus://offline/ref=0AF92E37B9F921D3553214DA856B81DA6A4461A1AEA76706A08522CC1E5E448ED2E6525147AB9C0D72F362DA9E278576C8D9668DD048093DRBeBN" TargetMode="External"/><Relationship Id="rId4" Type="http://schemas.openxmlformats.org/officeDocument/2006/relationships/hyperlink" Target="consultantplus://offline/ref=0AF92E37B9F921D3553214DA856B81DA6A4165A1AFA06706A08522CC1E5E448ED2E652574EA29E5123BC6386DB739676CBD9658FCCR4eAN" TargetMode="Externa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67442;dst=403" TargetMode="External"/><Relationship Id="rId2" Type="http://schemas.openxmlformats.org/officeDocument/2006/relationships/hyperlink" Target="consultantplus://offline/ref=main?base=LAW;n=367442;dst=100011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consultantplus://offline/ref=main?base=LAW;n=367442;dst=449" TargetMode="Externa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204700;dst=3016" TargetMode="External"/><Relationship Id="rId7" Type="http://schemas.openxmlformats.org/officeDocument/2006/relationships/image" Target="../media/image29.png"/><Relationship Id="rId2" Type="http://schemas.openxmlformats.org/officeDocument/2006/relationships/hyperlink" Target="consultantplus://offline/ref=main?base=LAW;n=367442;dst=100380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hyperlink" Target="consultantplus://offline/ref=main?base=LAW;n=367442;dst=496" TargetMode="External"/><Relationship Id="rId4" Type="http://schemas.openxmlformats.org/officeDocument/2006/relationships/hyperlink" Target="consultantplus://offline/ref=main?base=LAW;n=367442;dst=495" TargetMode="Externa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QSBO;n=19692;dst=100016" TargetMode="External"/><Relationship Id="rId2" Type="http://schemas.openxmlformats.org/officeDocument/2006/relationships/hyperlink" Target="consultantplus://offline/ref=main?base=LAW;n=367442;dst=50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29954;dst=100838" TargetMode="External"/><Relationship Id="rId2" Type="http://schemas.openxmlformats.org/officeDocument/2006/relationships/hyperlink" Target="consultantplus://offline/ref=main?base=LAW;n=367442;dst=449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67442;dst=521" TargetMode="External"/><Relationship Id="rId2" Type="http://schemas.openxmlformats.org/officeDocument/2006/relationships/hyperlink" Target="consultantplus://offline/ref=main?base=LAW;n=367442;dst=519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hyperlink" Target="consultantplus://offline/ref=main?base=LAW;n=367442;dst=548" TargetMode="External"/><Relationship Id="rId4" Type="http://schemas.openxmlformats.org/officeDocument/2006/relationships/hyperlink" Target="consultantplus://offline/ref=main?base=LAW;n=367442;dst=546" TargetMode="Externa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67442;dst=531" TargetMode="External"/><Relationship Id="rId2" Type="http://schemas.openxmlformats.org/officeDocument/2006/relationships/hyperlink" Target="consultantplus://offline/ref=main?base=LAW;n=367442;dst=529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24371;dst=100056" TargetMode="External"/><Relationship Id="rId2" Type="http://schemas.openxmlformats.org/officeDocument/2006/relationships/hyperlink" Target="consultantplus://offline/ref=main?base=LAW;n=367442;dst=482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hyperlink" Target="https://storage.consultant.ru/ondb/attachments/202012/09/0001202012090003_CiU.pdf" TargetMode="External"/><Relationship Id="rId1" Type="http://schemas.openxmlformats.org/officeDocument/2006/relationships/slideLayout" Target="../slideLayouts/slideLayout5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opennews&amp;id=14757" TargetMode="External"/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1A7EEDECDB56DE53F3869C1743C09F92DDEFABA4DC5FD7C1742D21023BE17002320D6E05D17BFDDB1682EFB5B2D2A1271D2A056893RFr5F" TargetMode="Externa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1A7EEDECDB56DE53F3869C1743C09F92DDEFABA4DC5FD7C1742D21023BE17002320D6E05D17BFDDB1682EFB5B2D2A1271D2A056893RFr5F" TargetMode="Externa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93DBBF4848CE2E9AB96208199EA03AD079CACB4A5D1E606163FD9188D5F94DC260A94698825FFAC1DD4663BE9320DA4757B775639C8AAA7v9H" TargetMode="External"/><Relationship Id="rId2" Type="http://schemas.openxmlformats.org/officeDocument/2006/relationships/hyperlink" Target="consultantplus://offline/ref=693DBBF4848CE2E9AB96208199EA03AD079CACB4A5D1E606163FD9188D5F94DC260A94698824F6A51DD4663BE9320DA4757B775639C8AAA7v9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693DBBF4848CE2E9AB96208199EA03AD079CACB4A5D1E606163FD9188D5F94DC260A94698825FEA11DD4663BE9320DA4757B775639C8AAA7v9H" TargetMode="Externa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2E78766702CA643EEE76B8958A14DFE4F32517B3D17096E768FFBDCDD30F5C37AB448B3897BC42E3FF32CDACB7040H" TargetMode="External"/><Relationship Id="rId2" Type="http://schemas.openxmlformats.org/officeDocument/2006/relationships/hyperlink" Target="consultantplus://offline/ref=42E78766702CA643EEE7769B4DD518AD41375D723F17096E768FFBDCDD30F5C368B410BF8B7ADA2B39E67A8B8D558E7EC0687836F44119607C47H" TargetMode="Externa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DA06D0DF696CC0831663215F5C3709CFCA4ACC2B4512C4125D9949374F2CB2D8CC8ABBE81F27D874A27927FA3CE29CD5CFA72FC99D6CNCG5I" TargetMode="Externa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C5B8447C08D243032390AC8EEC9A59193E84B2E8A553A3C3F1AAFD58DD01CAAC841DD9DB9CCFDA14A2361E7E59473F0C2992482BAEB451r541J" TargetMode="External"/><Relationship Id="rId3" Type="http://schemas.openxmlformats.org/officeDocument/2006/relationships/hyperlink" Target="consultantplus://offline/ref=C5B8447C08D243032390AC8EEC9A59193E82B5EBA05CA3C3F1AAFD58DD01CAAC841DD9D29DC9D446F8261A370E4B230C358D4835AErB44J" TargetMode="External"/><Relationship Id="rId7" Type="http://schemas.openxmlformats.org/officeDocument/2006/relationships/hyperlink" Target="consultantplus://offline/ref=C5B8447C08D243032390AC8EEC9A59193E84B2E8A553A3C3F1AAFD58DD01CAAC841DD9DB9CCFDB12A2361E7E59473F0C2992482BAEB451r541J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C5B8447C08D243032390AC8EEC9A59193E84B2E8A553A3C3F1AAFD58DD01CAAC841DD9DB9CC8D715A2361E7E59473F0C2992482BAEB451r541J" TargetMode="External"/><Relationship Id="rId5" Type="http://schemas.openxmlformats.org/officeDocument/2006/relationships/hyperlink" Target="consultantplus://offline/ref=C5B8447C08D243032390AC8EEC9A59193E84B2E8A553A3C3F1AAFD58DD01CAAC841DD9DB9CC8DB12A2361E7E59473F0C2992482BAEB451r541J" TargetMode="External"/><Relationship Id="rId4" Type="http://schemas.openxmlformats.org/officeDocument/2006/relationships/hyperlink" Target="consultantplus://offline/ref=C5B8447C08D243032390AC8EEC9A59193E82B5EBA05CA3C3F1AAFD58DD01CAAC841DD9DB9BC9DD19FD330B6F01483C1336915437ACB6r543J" TargetMode="Externa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LAW;n=317156;dst=1339" TargetMode="External"/><Relationship Id="rId2" Type="http://schemas.openxmlformats.org/officeDocument/2006/relationships/hyperlink" Target="https://login.consultant.ru/link/?req=opennews&amp;id=14731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torage.consultant.ru/ondb/attachments/202012/09/0001202012090003_CiU.pdf" TargetMode="External"/><Relationship Id="rId5" Type="http://schemas.openxmlformats.org/officeDocument/2006/relationships/hyperlink" Target="http://ondb.consultant.ru/news/14115/" TargetMode="External"/><Relationship Id="rId4" Type="http://schemas.openxmlformats.org/officeDocument/2006/relationships/hyperlink" Target="consultantplus://offline/ref=main?base=LAW;n=317156;dst=102158" TargetMode="Externa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main?base=QUEST;n=171508;dst=100007" TargetMode="External"/><Relationship Id="rId2" Type="http://schemas.openxmlformats.org/officeDocument/2006/relationships/hyperlink" Target="consultantplus://offline/ref=main?base=LAW;n=368209;dst=100028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consultantplus://offline/ref=main?base=LAW;n=368209;dst=100029" TargetMode="Externa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2A05D11F53F339A5BC5652B0B871F13F90D06D71DB1F4CD082BF831AE814359566C7116FA629A32ABAF067C80904CA068AD516C8C5332B62442N" TargetMode="External"/><Relationship Id="rId2" Type="http://schemas.openxmlformats.org/officeDocument/2006/relationships/hyperlink" Target="consultantplus://offline/ref=12A05D11F53F339A5BC5652B0B871F13F80C06D01EBCA9C70072F433A98E1C4E51257D17FA629830A9F0036991C840A077B252709051302B44N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consultantplus://offline/ref=8EAE3F3A6E8B622567540E2DC8C0051B271F17293C54732B7F9AD53FA1D42A813BA72B2AD8489611669F096B126C405657B23893311FEE6D5BN" TargetMode="Externa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http://ivo.garant.ru/#/document/72146396/paragraph/1:2" TargetMode="External"/><Relationship Id="rId2" Type="http://schemas.openxmlformats.org/officeDocument/2006/relationships/hyperlink" Target="http://ivo.garant.ru/#/document/72367754/paragraph/1/highlight/%D0%BF%D0%B8%D1%81%D1%8C%D0%BC%D0%BE%D0%BC%20%D0%9C%D0%B8%D0%BD%D1%84%D0%B8%D0%BD%D0%B0%20%D0%A0%D0%BE%D1%81%D1%81%D0%B8%D0%B8%20%D0%BE%D1%82%2001.08.2019%20%E2%84%96%2002-07-07|58075:2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7E165066AD94858666C1D7F872A7002756807CF02810875D8610798E93CB56C9326A5B68573AE3D190338ECC65DEFE440A55E68CE18B795wBpCN" TargetMode="External"/><Relationship Id="rId2" Type="http://schemas.openxmlformats.org/officeDocument/2006/relationships/hyperlink" Target="consultantplus://offline/ref=17E165066AD94858666C1D7F872A7002756807CF06830875D8610798E93CB56C9326A5B68571AA311E0338ECC65DEFE440A55E68CE18B795wBpCN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consultantplus://offline/ref=17E165066AD94858666C1D7F872A7002756807CF02810875D8610798E93CB56C9326A5B68573AE3D180338ECC65DEFE440A55E68CE18B795wBpCN" TargetMode="Externa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83EA4D206FB2800B63D11BA7E1CC8F00345D6442B9F237524F04D0A56B3CD00DE126E34E705F56D44DC9C66E5006B070CA5FDA660B0AD56DICv2N" TargetMode="External"/><Relationship Id="rId1" Type="http://schemas.openxmlformats.org/officeDocument/2006/relationships/slideLayout" Target="../slideLayouts/slideLayout6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4962DF48D7BA5396ACAB2EA0B30DC82BFD184578F1E13494643D1DFE595F965B819FD778E51442B92D8E4E4D3274194C2D08F400DCF5931FtFP8L" TargetMode="External"/><Relationship Id="rId2" Type="http://schemas.openxmlformats.org/officeDocument/2006/relationships/hyperlink" Target="consultantplus://offline/ref=4962DF48D7BA5396ACAB2EA0B30DC82BFD184578F1E13494643D1DFE595F965B819FD778E51442B9268E4E4D3274194C2D08F400DCF5931FtFP8L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consultantplus://offline/ref=4962DF48D7BA5396ACAB2EA0B30DC82BFC104773F0E13494643D1DFE595F965B819FD778E51546B8208E4E4D3274194C2D08F400DCF5931FtFP8L" TargetMode="External"/><Relationship Id="rId4" Type="http://schemas.openxmlformats.org/officeDocument/2006/relationships/hyperlink" Target="consultantplus://offline/ref=4962DF48D7BA5396ACAB2EA0B30DC82BFD184578F1E13494643D1DFE595F965B819FD778E51442B6248E4E4D3274194C2D08F400DCF5931FtFP8L" TargetMode="Externa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7FB51D41A062AB7E9305040D90C7AB477559BCA0FA72D80AE88AFDDDF19907888FFAE16DD4189C4BDB7BA231ED20FCBF1F976165B68FA62WFT3L" TargetMode="External"/><Relationship Id="rId2" Type="http://schemas.openxmlformats.org/officeDocument/2006/relationships/hyperlink" Target="consultantplus://offline/ref=87FB51D41A062AB7E9305040D90C7AB477559BCA0FA72D80AE88AFDDDF19907888FFAE16DD4189C4BFB7BA231ED20FCBF1F976165B68FA62WFT3L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consultantplus://offline/ref=87FB51D41A062AB7E9305040D90C7AB477559BCA0FA72D80AE88AFDDDF19907888FFAE16DD4189C4BAB7BA231ED20FCBF1F976165B68FA62WFT3L" TargetMode="External"/><Relationship Id="rId4" Type="http://schemas.openxmlformats.org/officeDocument/2006/relationships/hyperlink" Target="consultantplus://offline/ref=87FB51D41A062AB7E9305040D90C7AB477559BCA0FA72D80AE88AFDDDF19907888FFAE16DD4189C4BBB7BA231ED20FCBF1F976165B68FA62WFT3L" TargetMode="Externa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D5CBCCF0975F53D3778E018925B541266133189B361BC091FFE8BF803C0660297C000DF7C51A4524528B0457ACA034726760A71D9087A4Fj8a5L" TargetMode="External"/><Relationship Id="rId2" Type="http://schemas.openxmlformats.org/officeDocument/2006/relationships/hyperlink" Target="consultantplus://offline/ref=ED5CBCCF0975F53D3778E018925B541266133189B361BC091FFE8BF803C0660297C000DF7C51A4524628B0457ACA034726760A71D9087A4Fj8a5L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consultantplus://offline/ref=ED5CBCCF0975F53D3778E018925B541266133189B361BC091FFE8BF803C0660297C000DF7C51A4524E28B0457ACA034726760A71D9087A4Fj8a5L" TargetMode="External"/><Relationship Id="rId4" Type="http://schemas.openxmlformats.org/officeDocument/2006/relationships/hyperlink" Target="consultantplus://offline/ref=ED5CBCCF0975F53D3778E018925B541266133189B361BC091FFE8BF803C0660297C000DF7C51A4524428B0457ACA034726760A71D9087A4Fj8a5L" TargetMode="Externa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B082A54577C801051DBB0054333C566B809FE28771623F0C43FF050474A921622E53589E7C06E7995FEF65DCCE2F2878B0D1158E5A8888B1i3fDN" TargetMode="External"/><Relationship Id="rId2" Type="http://schemas.openxmlformats.org/officeDocument/2006/relationships/hyperlink" Target="consultantplus://offline/ref=AAAE8C049A181AE9BED42CD7DF7A2BF083E09F5087ADDA3783499B1B45E48E7C87A581E65A96797AAEB9487DD42FF5D54502F0892F14BFFAp9e7N" TargetMode="External"/><Relationship Id="rId1" Type="http://schemas.openxmlformats.org/officeDocument/2006/relationships/slideLayout" Target="../slideLayouts/slideLayout6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consultantplus://offline/ref=8F2AA578C0FA9C4F07BAFEC5BCE72DF0068DA6218326595599ABA6BEFCB34E722171B477EFF710604EF1620CA9CAAAFFED9065F156ED5F22n9g8M" TargetMode="External"/><Relationship Id="rId1" Type="http://schemas.openxmlformats.org/officeDocument/2006/relationships/slideLayout" Target="../slideLayouts/slideLayout6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E3A09F810104A89B7D858DD90277D2CFDE76AA37AC38B627BB4A4D578D7552C0D01A0415AC3167BEB2DC26DEA57A58CDBC4D04B6A14C37AA16m4G" TargetMode="External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CA7F338DF3B662E8E3874CE55731D1F940CF40DBAEA3200B9E37E7A25A1A0BC863EA5F4996229B13B7B35DC861A79D8042F8E4FF3D51A028v8h6G" TargetMode="External"/><Relationship Id="rId2" Type="http://schemas.openxmlformats.org/officeDocument/2006/relationships/hyperlink" Target="consultantplus://offline/ref=13887224F4A5CAC4BFB0692D320D9340A5266E46CE390DBB8F8E927EB710D8FEB279937F21FC4BA80E581CBB32CFAD294CB34E176C91AABEDAg4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CA7F338DF3B662E8E3874CE55731D1F940CC4DD6AAA7200B9E37E7A25A1A0BC863EA5F4996229B13B7B35DC861A79D8042F8E4FF3D51A028v8h6G" TargetMode="Externa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BE47ECC48EC1E1F072D149D8C457D7433D228806B6F73B07A2AFB38FFC596ADAE21B9A08C7AD41E5928909251CBC438A636BB7F60C5FB7A1CDk6G" TargetMode="External"/><Relationship Id="rId7" Type="http://schemas.openxmlformats.org/officeDocument/2006/relationships/hyperlink" Target="consultantplus://offline/ref=BE47ECC48EC1E1F072D149D8C457D7433C2B880AB6F33B07A2AFB38FFC596ADAE21B9A08C7AF43E4908909251CBC438A636BB7F60C5FB7A1CDk6G" TargetMode="External"/><Relationship Id="rId2" Type="http://schemas.openxmlformats.org/officeDocument/2006/relationships/hyperlink" Target="consultantplus://offline/ref=13887224F4A5CAC4BFB0692D320D9340A5266E46CE390DBB8F8E927EB710D8FEB279937F21FC4BA80E581CBB32CFAD294CB34E176C91AABEDAg4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BE47ECC48EC1E1F072D149D8C457D7433C2B880AB6F33B07A2AFB38FFC596ADAE21B9A08C7AF42E2968909251CBC438A636BB7F60C5FB7A1CDk6G" TargetMode="External"/><Relationship Id="rId5" Type="http://schemas.openxmlformats.org/officeDocument/2006/relationships/hyperlink" Target="consultantplus://offline/ref=BE47ECC48EC1E1F072D149D8C457D7433C288B05B4F43B07A2AFB38FFC596ADAE21B9A0DC3AA4AE8C3D3192155EB4E96637CA9FD125CCBkEG" TargetMode="External"/><Relationship Id="rId4" Type="http://schemas.openxmlformats.org/officeDocument/2006/relationships/hyperlink" Target="consultantplus://offline/ref=BE47ECC48EC1E1F072D149D8C457D7433C288B05B4FA3B07A2AFB38FFC596ADAE21B9A01C0AA40E8C3D3192155EB4E96637CA9FD125CCBkEG" TargetMode="Externa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F7732E6799600E7CB935ED8C3B37622FF7AD37F2507B74DE6C2DCC0296D4DE5F61FFCDE8BC72673AF3BA624CC6G5L6I" TargetMode="External"/><Relationship Id="rId2" Type="http://schemas.openxmlformats.org/officeDocument/2006/relationships/hyperlink" Target="consultantplus://offline/ref=F1DC031A9089DEABD3AD3157B60102287336CE24D540D31525E2D45F27D2F056750BB06CCAA7FD213015BC87AB90CB7AB0159850EAE632E36BTFJ" TargetMode="External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8F10FDF432E235FCC5BBFAC45999A30424E3E0DAC9B5C8AC87910667327CC8896BC8F646BF24047AE42870A667566BCC82817925DA5FABCyFY2J" TargetMode="External"/><Relationship Id="rId2" Type="http://schemas.openxmlformats.org/officeDocument/2006/relationships/hyperlink" Target="consultantplus://offline/ref=18F10FDF432E235FCC5BBFAC45999A30424E3E0DAC9B5C8AC87910667327CC8896BC8F646BF24044A742870A667566BCC82817925DA5FABCyFY2J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onsultantplus://offline/ref=71B69C4BD4885E1C49AC9C7FBDD1C305D3C89E2ACC07FCE9C246AB1AC2E1FCA2D4D4EB184BAA0C8EDE88790D6A5197A9E7C8AC05301DD9C6p8Z1J" TargetMode="External"/><Relationship Id="rId4" Type="http://schemas.openxmlformats.org/officeDocument/2006/relationships/hyperlink" Target="consultantplus://offline/ref=71B69C4BD4885E1C49AC9C7FBDD1C305D2C1902EC806FCE9C246AB1AC2E1FCA2D4D4EB184BAA0C8DD988790D6A5197A9E7C8AC05301DD9C6p8Z1J" TargetMode="Externa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consultantplus://offline/ref=A92284D2383129CC5C3D77043FAA64B6DC07D5CE354FB7CD1BFECD9B1E76E15D942D79B907F2B2CE03372F0546F62FD823C0DFB5BC1CFC10aCb8J" TargetMode="Externa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2EBF464FBA4B1B533B00EB685B83C4152BCC539E9ACCF2C4AADE7BB6212684D977E4DDD072381AB7AD4075AF18CE0DBA9DFEC7AA7ABCD2BI8kFJ" TargetMode="External"/><Relationship Id="rId2" Type="http://schemas.openxmlformats.org/officeDocument/2006/relationships/hyperlink" Target="consultantplus://offline/ref=12EBF464FBA4B1B533B00EB685B83C4152BCC539E9ACCF2C4AADE7BB6212684D977E4DDD072381AB75D4075AF18CE0DBA9DFEC7AA7ABCD2BI8kFJ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12EBF464FBA4B1B533B00EB685B83C4152BCC539E9ACCF2C4AADE7BB6212684D977E4DDD072381AB7BD4075AF18CE0DBA9DFEC7AA7ABCD2BI8kFJ" TargetMode="Externa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F1DC031A9089DEABD3AD3157B60102287336CC22D745D31525E2D45F27D2F056750BB06CCAA7FD213015BC87AB90CB7AB0159850EAE632E36BTFJ" TargetMode="External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B8F3B335214CB8CED6EB980F05ADC5DA3FE53084D10D7AC425673AF390F5D9A49CF7123FC7A193F99FD513E83AA310F192C30864C80F9DDd8sEJ" TargetMode="External"/><Relationship Id="rId2" Type="http://schemas.openxmlformats.org/officeDocument/2006/relationships/hyperlink" Target="consultantplus://offline/ref=F1DC031A9089DEABD3AD3157B60102287336CC22D745D31525E2D45F27D2F056750BB06CCAA7FD213015BC87AB90CB7AB0159850EAE632E36BTFJ" TargetMode="External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00FC604007246F79956948B0B96A3F00B137AF36026EC740509613328945688FD4AFA0B7E3119958663499C7312B438A3BB04B8ADA385B82l9t2J" TargetMode="External"/><Relationship Id="rId2" Type="http://schemas.openxmlformats.org/officeDocument/2006/relationships/hyperlink" Target="consultantplus://offline/ref=F1DC031A9089DEABD3AD3157B60102287336CC22D745D31525E2D45F27D2F056750BB06CCAA7FD213015BC87AB90CB7AB0159850EAE632E36BTFJ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onsultantplus://offline/ref=00FC604007246F79956948B0B96A3F00B137AD3F066BC740509613328945688FC6AFF8BBE11187596E21CF9674l7t7J" TargetMode="External"/><Relationship Id="rId4" Type="http://schemas.openxmlformats.org/officeDocument/2006/relationships/hyperlink" Target="consultantplus://offline/ref=00FC604007246F79956948B0B96A3F00B03FA23D0367C740509613328945688FD4AFA0B7E3119958663499C7312B438A3BB04B8ADA385B82l9t2J" TargetMode="Externa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DAEAF5DE522AE67E3880973A5E65A6061F96E325AD8933A3FC1FD776BB68FA25F5F06EBDC65276AE1E4584A2890D47F50CB413E04426E7D2YFRAK" TargetMode="External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consultantplus://offline/ref=3EC62E6FC695F203DE0429475F77617A2BA16D73F9B62C2020A3BF2DC38372F99D2BFCC068EA7CBDCCFC9D7CB506A258612400gE7BK" TargetMode="External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96970087B76205DE894C35CA90A6B95C39F5DBA22ACB9F96FBCC7D88CAD9268182B060BF07E34D24B7633AF3D030D05DC5E17F891421F22Av458H" TargetMode="External"/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96970087B76205DE894C35CA90A6B95C39F5DBA22ACB9F96FBCC7D88CAD9268182B060BF07E34D24B8633AF3D030D05DC5E17F891421F22Av458H" TargetMode="External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96970087B76205DE894C35CA90A6B95C39F5DBA22ACB9F96FBCC7D88CAD9268182B060BF07E34D25B5633AF3D030D05DC5E17F891421F22Av458H" TargetMode="External"/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97BACA0B8A250449E4FB022D880435843B38F2D7F3F7686D58FDBA6E7A796F4B8DD2D3EF4741EC5E8D6004D85D5D5743A1CB3FA21B47BF69m7OFO" TargetMode="External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D6C24315E0ADAA0D42F4CD64D08F6952A6580A9BFEEE46C297633C54814C23E9F13F041A414735115D16A2891EF55B37D6D7509A20CNFPEO" TargetMode="External"/><Relationship Id="rId2" Type="http://schemas.openxmlformats.org/officeDocument/2006/relationships/hyperlink" Target="consultantplus://offline/ref=5D6C24315E0ADAA0D42F4CD64D08F6952A658CA8B6EAE46C297633C54814C23E9F13F041A6157558418B7A2CD8B85BAF7E7A6B02BC0FF71CN2PBO" TargetMode="External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0A06054BF9D6D64FC65C96A85B52C1829EA5F346DE0E86F471F49BA77768AABB6B3530E432702C9806811982C6920B8324792F6C96A90CE7SDO" TargetMode="External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BDF809AA299E8E0F45EFFC239AC048ACE4690300DF419C1F0FB61470B269D6A9EB4BA7FCD247D49D8DCC867D2DDADC58EFEA464333F9E3C8C9U9O" TargetMode="External"/><Relationship Id="rId2" Type="http://schemas.openxmlformats.org/officeDocument/2006/relationships/hyperlink" Target="consultantplus://offline/ref=BDF809AA299E8E0F45EFFC239AC048ACE4690300DF419C1F0FB61470B269D6A9EB4BA7FCD247D49D8ACC867D2DDADC58EFEA464333F9E3C8C9U9O" TargetMode="External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0AE9AB7C9F81921901E1CE02F50DEBE8ED16D07D7AC5BFA351858D7E979116B813F0B0C996B716E4933B38C2DFD8DAB6E9979463CD694CCOAd7M" TargetMode="External"/><Relationship Id="rId2" Type="http://schemas.openxmlformats.org/officeDocument/2006/relationships/hyperlink" Target="consultantplus://offline/ref=60AE9AB7C9F81921901E1CE02F50DEBE8ED06B0ADEA85BFA351858D7E979116B813F0B0C996A736F4033B38C2DFD8DAB6E9979463CD694CCOAd7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60AE9AB7C9F81921901E1CE02F50DEBE8ED16D07D7AC5BFA351858D7E979116B813F0B0C996B716D4833B38C2DFD8DAB6E9979463CD694CCOAd7M" TargetMode="External"/><Relationship Id="rId5" Type="http://schemas.openxmlformats.org/officeDocument/2006/relationships/hyperlink" Target="consultantplus://offline/ref=60AE9AB7C9F81921901E1CE02F50DEBE8ED16D07D7AC5BFA351858D7E979116B813F0B0C996B716F4033B38C2DFD8DAB6E9979463CD694CCOAd7M" TargetMode="External"/><Relationship Id="rId4" Type="http://schemas.openxmlformats.org/officeDocument/2006/relationships/hyperlink" Target="consultantplus://offline/ref=60AE9AB7C9F81921901E1CE02F50DEBE8ED16D07D7AC5BFA351858D7E979116B813F0B0C996B71684833B38C2DFD8DAB6E9979463CD694CCOAd7M" TargetMode="Externa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F87866169B8C46480A7C9E0E66B9BC28B735B0A55702B47ADA01E45A6FEE8A6845FA22A686D3FF309B3B16A4F43E6E34CB124B501826BDA9N5l8O" TargetMode="External"/><Relationship Id="rId2" Type="http://schemas.openxmlformats.org/officeDocument/2006/relationships/hyperlink" Target="consultantplus://offline/ref=F87866169B8C46480A7C9E0E66B9BC28B737B2A05508B47ADA01E45A6FEE8A6845FA22A182D1F93FC96106A0BD696028C805555B0625NBl4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consultantplus://offline/ref=F87866169B8C46480A7C9E0E66B9BC28B737B2A5570AB47ADA01E45A6FEE8A6845FA22A686D3FE3C9E3B16A4F43E6E34CB124B501826BDA9N5l8O" TargetMode="Externa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B86F5DF6DA6541434458BD5E75F797C9873AC5B8784FADB890B2FCB3C4F0D7FABBA926FF7379D94DE1C6BE46EEFEv1O" TargetMode="External"/><Relationship Id="rId2" Type="http://schemas.openxmlformats.org/officeDocument/2006/relationships/hyperlink" Target="consultantplus://offline/ref=B86F5DF6DA6541434458BD5E75F797C98739C7B67A4DADB890B2FCB3C4F0D7FAA9A97EF3717AC74CEAD3E817ABBD1D36B108DCD0A343376FFEv7O" TargetMode="External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139D1A20EE883EBE42C3609DAE2BD913C583A8EB323A047ACCCF0AFE625F84C5CC00B82E006B1BFA42493F7DD58F2D69FA3D98CC69D2w9O" TargetMode="External"/><Relationship Id="rId2" Type="http://schemas.openxmlformats.org/officeDocument/2006/relationships/hyperlink" Target="consultantplus://offline/ref=139D1A20EE883EBE42C3609DAE2BD913C583ACE9323C047ACCCF0AFE625F84C5CC00B82D066210A715063E2193D93E6BF03D9AC57622E470D4w2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139D1A20EE883EBE42C3609DAE2BD913C583A8EB323E047ACCCF0AFE625F84C5CC00B82D066210AC11063E2193D93E6BF03D9AC57622E470D4w2O" TargetMode="External"/><Relationship Id="rId5" Type="http://schemas.openxmlformats.org/officeDocument/2006/relationships/hyperlink" Target="consultantplus://offline/ref=139D1A20EE883EBE42C3609DAE2BD913C583A8EB323A047ACCCF0AFE625F84C5CC00B82D006517A818593B348281316AED2393D26A20E5D7w8O" TargetMode="External"/><Relationship Id="rId4" Type="http://schemas.openxmlformats.org/officeDocument/2006/relationships/hyperlink" Target="consultantplus://offline/ref=139D1A20EE883EBE42C3609DAE2BD913C583ACE9323C047ACCCF0AFE625F84C5CC00B82D066210A710063E2193D93E6BF03D9AC57622E470D4w2O" TargetMode="Externa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EA7EB48230DD5EE21AF42BE85E961D46C8D5FB54589150200058417FD273B115F8A5CB0B28959BD62E4EEAAAF8487B5178C09E3182B8656YEc8O" TargetMode="External"/><Relationship Id="rId2" Type="http://schemas.openxmlformats.org/officeDocument/2006/relationships/hyperlink" Target="consultantplus://offline/ref=6EA7EB48230DD5EE21AF42BE85E961D46E865CB54F8D150200058417FD273B115F8A5CB0B28951BA6FE4EEAAAF8487B5178C09E3182B8656YEc8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consultantplus://offline/ref=C4F2867810C398FCAB0FE7583389B96140D91E80DE371C87E7EA9DFB6805F0658783881DD73338080E9C99A7A58862D8DC4E747F6FF171EB59c1O" TargetMode="External"/><Relationship Id="rId5" Type="http://schemas.openxmlformats.org/officeDocument/2006/relationships/hyperlink" Target="consultantplus://offline/ref=6EA7EB48230DD5EE21AF42BE85E961D46E865CB54F8D150200058417FD273B115F8A5CB3B08C58B63FBEFEAEE6D389A9149B17E80628Y8cFO" TargetMode="External"/><Relationship Id="rId4" Type="http://schemas.openxmlformats.org/officeDocument/2006/relationships/hyperlink" Target="consultantplus://offline/ref=6EA7EB48230DD5EE21AF5FAC93E961D46C8D5BBB458C150200058417FD273B115F8A5CB0B28959BC6CE4EEAAAF8487B5178C09E3182B8656YEc8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24744"/>
            <a:ext cx="8447856" cy="2747168"/>
          </a:xfrm>
        </p:spPr>
        <p:txBody>
          <a:bodyPr>
            <a:normAutofit/>
          </a:bodyPr>
          <a:lstStyle/>
          <a:p>
            <a:r>
              <a:rPr lang="ru-RU" sz="2600" b="1" dirty="0"/>
              <a:t>Актуальные вопросы ведения бухгалтерского учета казенными, бюджетными и автономными государственными (муниципальными) учреждениями. Применение федеральных стандартов бухучета для организаций госсектора.</a:t>
            </a:r>
            <a:endParaRPr lang="ru-RU" sz="2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293096"/>
            <a:ext cx="6768752" cy="135944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Начальник отдела финансового обеспечения  Контрольно-счетной палаты Калужской области</a:t>
            </a:r>
          </a:p>
          <a:p>
            <a:r>
              <a:rPr lang="ru-RU" dirty="0" smtClean="0"/>
              <a:t>Жемаркина Р.Е.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563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ИЗМЕНЕНИЯ В БУХГАЛТЕРСКОМ УЧЕТЕ В 2021 году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1) БЮДЖЕТНАЯ КЛАССИФИКАЦИЯ (Приказ №209н и 85н)</a:t>
            </a:r>
          </a:p>
          <a:p>
            <a:r>
              <a:rPr lang="ru-RU" dirty="0" smtClean="0"/>
              <a:t>2) НОВАЯ ПОРЦИЯ ФЕДЕРАЛЬНЫХ СТАНДАРТОВ</a:t>
            </a:r>
          </a:p>
          <a:p>
            <a:r>
              <a:rPr lang="ru-RU" dirty="0" smtClean="0"/>
              <a:t>3) ИЗМЕНЕНИЯ В ИНСТРУКЦИИ 157Н, 162Н, 174Н, 183Н</a:t>
            </a:r>
          </a:p>
          <a:p>
            <a:pPr algn="just"/>
            <a:r>
              <a:rPr lang="ru-RU" dirty="0" smtClean="0"/>
              <a:t>4)ИЗМЕНЕНИЯ В ПЕРВИЧНЫЕ ДОКУМЕНТЫ </a:t>
            </a:r>
          </a:p>
          <a:p>
            <a:pPr algn="just"/>
            <a:r>
              <a:rPr lang="ru-RU" dirty="0" smtClean="0">
                <a:latin typeface="Arial"/>
              </a:rPr>
              <a:t>Приказ </a:t>
            </a:r>
            <a:r>
              <a:rPr lang="ru-RU" dirty="0">
                <a:latin typeface="Arial"/>
              </a:rPr>
              <a:t>Минфина России от 30.03.2015 N </a:t>
            </a:r>
            <a:r>
              <a:rPr lang="ru-RU" dirty="0" smtClean="0">
                <a:latin typeface="Arial"/>
              </a:rPr>
              <a:t>52н (ред</a:t>
            </a:r>
            <a:r>
              <a:rPr lang="ru-RU" dirty="0">
                <a:latin typeface="Arial"/>
              </a:rPr>
              <a:t>. от 15.06.2020)</a:t>
            </a:r>
          </a:p>
          <a:p>
            <a:pPr algn="just"/>
            <a:r>
              <a:rPr lang="ru-RU" dirty="0">
                <a:latin typeface="Arial"/>
              </a:rPr>
              <a:t>"Об утверждении форм первичных учетных документов и регистров бухгалтерского учета, применяемых органами государственной власти (государственными органами), органами местного самоуправления, органами управления государственными внебюджетными фондами, государственными (муниципальными) учреждениями, и Методических указаний по их применению"</a:t>
            </a:r>
          </a:p>
          <a:p>
            <a:r>
              <a:rPr lang="ru-RU" dirty="0" smtClean="0"/>
              <a:t>Приказ </a:t>
            </a:r>
            <a:r>
              <a:rPr lang="ru-RU" dirty="0"/>
              <a:t>Минфина России от 15.04.2021 N 61н</a:t>
            </a:r>
          </a:p>
          <a:p>
            <a:r>
              <a:rPr lang="ru-RU" dirty="0"/>
              <a:t>"Об утверждении унифицированных форм электронных документов бухгалтерского учета, применяемых при ведении бюджетного учета, бухгалтерского учета государственных (муниципальных) учреждений, и Методических указаний по их формированию и применению"</a:t>
            </a:r>
          </a:p>
          <a:p>
            <a:r>
              <a:rPr lang="ru-RU" dirty="0" smtClean="0"/>
              <a:t>5) ИЗМЕНЕНИЯ В ПРИКАЗЫ ПО СОСТАВЛЕНИЮ ОТЧЕТНОСТИ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0318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ИЗМЕНЕНИЯ В БЮДЖЕТНУЮ КЛАССИФИКАЦИЮ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8004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26642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666666"/>
                </a:solidFill>
                <a:latin typeface="PT Sans"/>
              </a:rPr>
              <a:t/>
            </a:r>
            <a:br>
              <a:rPr lang="ru-RU" dirty="0" smtClean="0">
                <a:solidFill>
                  <a:srgbClr val="666666"/>
                </a:solidFill>
                <a:latin typeface="PT Sans"/>
              </a:rPr>
            </a:br>
            <a:r>
              <a:rPr lang="ru-RU" b="1" dirty="0">
                <a:latin typeface="Arial"/>
              </a:rPr>
              <a:t>Порядок формирования КБК скорректировали начиная с планирования показателей на 2021 </a:t>
            </a:r>
            <a:r>
              <a:rPr lang="ru-RU" b="1" dirty="0" smtClean="0">
                <a:latin typeface="Arial"/>
              </a:rPr>
              <a:t>год</a:t>
            </a:r>
            <a:r>
              <a:rPr lang="ru-RU" dirty="0">
                <a:latin typeface="Arial"/>
              </a:rPr>
              <a:t/>
            </a:r>
            <a:br>
              <a:rPr lang="ru-RU" dirty="0">
                <a:latin typeface="Arial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2492896"/>
            <a:ext cx="4546848" cy="4282491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порядке формирования КБК N 85н появились новые КВР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246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247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614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5"/>
              </a:rPr>
              <a:t>624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6"/>
              </a:rPr>
              <a:t>635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и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7"/>
              </a:rPr>
              <a:t>816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 </a:t>
            </a:r>
            <a:endParaRPr lang="ru-RU" dirty="0" smtClean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 smtClean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 smtClean="0">
              <a:solidFill>
                <a:srgbClr val="666666"/>
              </a:solidFill>
              <a:latin typeface="PT Sans"/>
            </a:endParaRPr>
          </a:p>
          <a:p>
            <a:pPr algn="just"/>
            <a:r>
              <a:rPr lang="ru-RU" i="1" dirty="0" smtClean="0">
                <a:latin typeface="Arial"/>
              </a:rPr>
              <a:t>Документ</a:t>
            </a:r>
            <a:r>
              <a:rPr lang="ru-RU" i="1" dirty="0">
                <a:latin typeface="Arial"/>
              </a:rPr>
              <a:t>: </a:t>
            </a:r>
            <a:r>
              <a:rPr lang="ru-RU" i="1" dirty="0">
                <a:solidFill>
                  <a:srgbClr val="0000FF"/>
                </a:solidFill>
                <a:latin typeface="Arial"/>
                <a:hlinkClick r:id="rId8"/>
              </a:rPr>
              <a:t>Приказ Минфина России от 08.06.2020 N 98н</a:t>
            </a:r>
            <a:endParaRPr lang="ru-RU" dirty="0">
              <a:solidFill>
                <a:srgbClr val="0000FF"/>
              </a:solidFill>
              <a:latin typeface="Arial"/>
              <a:hlinkClick r:id="rId8"/>
            </a:endParaRPr>
          </a:p>
          <a:p>
            <a:pPr marL="10972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4100512" cy="272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56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НОВЫЙ ВИД РАСХОДОВ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2204864"/>
            <a:ext cx="4470648" cy="4525963"/>
          </a:xfrm>
        </p:spPr>
        <p:txBody>
          <a:bodyPr>
            <a:normAutofit fontScale="85000" lnSpcReduction="10000"/>
          </a:bodyPr>
          <a:lstStyle/>
          <a:p>
            <a:pPr marL="109728" indent="0" algn="just">
              <a:buNone/>
            </a:pPr>
            <a:r>
              <a:rPr lang="ru-RU" dirty="0">
                <a:latin typeface="Arial"/>
              </a:rPr>
              <a:t>По коду 247 отражают оплату потребленных энергетических и коммунальных ресурсов в рамках договоров поставки электроэнергии, газа и договоров теплоснабжения. По нему также учитывают оплату услуг транспортировки этих ресурсов по газораспределительным, электрическим и тепловым сетям. Новый код применяют все учреждения и органы, кроме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заграничных подразделений госорганов. Перечень учитываемых по нему затрат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закрытый. Оплату иных ресурсов или оплату по договорам других видов отражайте в прежнем </a:t>
            </a:r>
            <a:r>
              <a:rPr lang="ru-RU" dirty="0" err="1" smtClean="0">
                <a:solidFill>
                  <a:srgbClr val="0000FF"/>
                </a:solidFill>
                <a:latin typeface="Arial"/>
                <a:hlinkClick r:id="rId3"/>
              </a:rPr>
              <a:t>порядке.Водоснабжение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3"/>
              </a:rPr>
              <a:t> по </a:t>
            </a:r>
            <a:r>
              <a:rPr lang="ru-RU" dirty="0" err="1" smtClean="0">
                <a:solidFill>
                  <a:srgbClr val="0000FF"/>
                </a:solidFill>
                <a:latin typeface="Arial"/>
                <a:hlinkClick r:id="rId3"/>
              </a:rPr>
              <a:t>по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3"/>
              </a:rPr>
              <a:t> виду расходов 244, как и прежде.</a:t>
            </a:r>
            <a:endParaRPr lang="ru-RU" dirty="0">
              <a:solidFill>
                <a:srgbClr val="0000FF"/>
              </a:solidFill>
              <a:latin typeface="Arial"/>
              <a:hlinkClick r:id="rId3"/>
            </a:endParaRPr>
          </a:p>
          <a:p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4038600" cy="268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296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Какие изменения нужно учитывать с 2021 </a:t>
            </a:r>
            <a:r>
              <a:rPr lang="ru-RU" b="1" dirty="0" smtClean="0">
                <a:latin typeface="Arial"/>
              </a:rPr>
              <a:t>года по КОСГУ </a:t>
            </a:r>
            <a:r>
              <a:rPr lang="ru-RU" b="1" dirty="0">
                <a:latin typeface="Arial"/>
              </a:rPr>
              <a:t/>
            </a:r>
            <a:br>
              <a:rPr lang="ru-RU" b="1" dirty="0">
                <a:latin typeface="Arial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/>
              </a:rPr>
              <a:t>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подстатье 139 КОСГУ отражайте доходы от возмещения затрат на мероприятия по сокращению травматизма, профзаболеваний сотрудников, а также на санаторно-курортное лечение тех из них, кто работает во вредных или опасных условиях. В текущем году эти поступления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учитывают по коду 134.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59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34645" marR="334645" indent="450215" algn="just">
              <a:lnSpc>
                <a:spcPct val="107000"/>
              </a:lnSpc>
              <a:spcBef>
                <a:spcPts val="1350"/>
              </a:spcBef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Вступили в силу изменения в Единый план счетов и Инструкцию №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157н с 17 октября 2020года.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852936"/>
            <a:ext cx="8003232" cy="3721600"/>
          </a:xfrm>
        </p:spPr>
        <p:txBody>
          <a:bodyPr>
            <a:normAutofit fontScale="92500"/>
          </a:bodyPr>
          <a:lstStyle/>
          <a:p>
            <a:pPr marL="33464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Большинство поправок связано с вступлением в силу федеральных стандартов бухгалтерского учета государственных финансов. Часть изменений необходимо применять уже в 2020 г. и учитывать при составлении отчетности за 2020 г. Другие изменения следует использовать при формировании учетной политики и показателей бухгалтерского учета с 2021 г.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r>
              <a:rPr lang="ru-RU" sz="3600" dirty="0">
                <a:solidFill>
                  <a:srgbClr val="373737"/>
                </a:solidFill>
                <a:latin typeface="Verdana"/>
                <a:ea typeface="Times New Roman"/>
                <a:cs typeface="Times New Roman"/>
              </a:rPr>
              <a:t/>
            </a:r>
            <a:br>
              <a:rPr lang="ru-RU" sz="3600" dirty="0">
                <a:solidFill>
                  <a:srgbClr val="373737"/>
                </a:solidFill>
                <a:latin typeface="Verdana"/>
                <a:ea typeface="Times New Roman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79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ИЗМЕНЕНИЯ В ИНСТРУКЦИЮ №157Н, ПРИМЕНЯЕМЫЕ В 2020 ГОДУ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1700808"/>
            <a:ext cx="4027112" cy="1001362"/>
          </a:xfrm>
        </p:spPr>
        <p:txBody>
          <a:bodyPr/>
          <a:lstStyle/>
          <a:p>
            <a:r>
              <a:rPr lang="ru-RU" dirty="0" smtClean="0"/>
              <a:t>ДЛЯ БЮДЖЕТНЫХ И АВТОНОМНЫХ УЧРЕЖДЕНИЙ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716017" y="1628800"/>
            <a:ext cx="4046984" cy="1073370"/>
          </a:xfrm>
        </p:spPr>
        <p:txBody>
          <a:bodyPr/>
          <a:lstStyle/>
          <a:p>
            <a:r>
              <a:rPr lang="ru-RU" dirty="0" smtClean="0"/>
              <a:t>ДЛЯ КАЗЕННЫХ И ОРГАНОВ ВЛАСТИ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2"/>
          </p:nvPr>
        </p:nvSpPr>
        <p:spPr>
          <a:xfrm>
            <a:off x="395536" y="2708920"/>
            <a:ext cx="4041648" cy="3886200"/>
          </a:xfrm>
        </p:spPr>
        <p:txBody>
          <a:bodyPr>
            <a:normAutofit/>
          </a:bodyPr>
          <a:lstStyle/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МИНИСТЕРСТВО ФИНАНСОВ РОССИЙСКОЙ ФЕДЕРАЦИИ ПРИКАЗ от 30 октября 2020 г. N 253н </a:t>
            </a: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(изменения по 174н)</a:t>
            </a: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МИНИСТЕРСТВО ФИНАНСОВ РОССИЙСКОЙ ФЕДЕРАЦИИ ПРИКАЗ от 30 октября 2020 г. N 256н </a:t>
            </a: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(изменения по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183н)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788024" y="2708920"/>
            <a:ext cx="4041775" cy="3886200"/>
          </a:xfrm>
        </p:spPr>
        <p:txBody>
          <a:bodyPr/>
          <a:lstStyle/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МИНИСТЕРСТВО ФИНАНСОВ РОССИЙСКОЙ ФЕДЕРАЦИИ ПРИКАЗ от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28 </a:t>
            </a:r>
            <a:r>
              <a:rPr lang="ru-RU" dirty="0">
                <a:solidFill>
                  <a:prstClr val="black"/>
                </a:solidFill>
                <a:latin typeface=""/>
              </a:rPr>
              <a:t>октября 2020 г. N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246н </a:t>
            </a:r>
            <a:endParaRPr lang="ru-RU" dirty="0">
              <a:solidFill>
                <a:prstClr val="black"/>
              </a:solidFill>
              <a:latin typeface=""/>
            </a:endParaRP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(изменения по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162н</a:t>
            </a:r>
            <a:r>
              <a:rPr lang="ru-RU" dirty="0">
                <a:solidFill>
                  <a:prstClr val="black"/>
                </a:solidFill>
                <a:latin typeface=""/>
              </a:rPr>
              <a:t>)</a:t>
            </a:r>
          </a:p>
          <a:p>
            <a:endParaRPr lang="ru-RU" dirty="0">
              <a:solidFill>
                <a:srgbClr val="1A0DAB"/>
              </a:solidFill>
              <a:hlinkClick r:id="rId2"/>
            </a:endParaRPr>
          </a:p>
          <a:p>
            <a:endParaRPr lang="ru-RU" dirty="0" smtClean="0">
              <a:solidFill>
                <a:srgbClr val="1A0DAB"/>
              </a:solidFill>
              <a:hlinkClick r:id="rId2"/>
            </a:endParaRPr>
          </a:p>
          <a:p>
            <a:endParaRPr lang="ru-RU" dirty="0">
              <a:solidFill>
                <a:srgbClr val="1A0DAB"/>
              </a:solidFill>
              <a:hlinkClick r:id="rId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02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1440160"/>
          </a:xfrm>
        </p:spPr>
        <p:txBody>
          <a:bodyPr>
            <a:normAutofit/>
          </a:bodyPr>
          <a:lstStyle/>
          <a:p>
            <a:pPr marL="333375" marR="333375">
              <a:lnSpc>
                <a:spcPct val="107000"/>
              </a:lnSpc>
              <a:spcBef>
                <a:spcPts val="105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373737"/>
                </a:solidFill>
                <a:latin typeface="Times New Roman"/>
                <a:ea typeface="Times New Roman"/>
                <a:cs typeface="Times New Roman"/>
              </a:rPr>
              <a:t>Изменения в плане счетов, применяемые с 2020 года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Единый план счетов дополнен счетами: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endParaRPr lang="ru-RU" sz="2400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5466734"/>
              </p:ext>
            </p:extLst>
          </p:nvPr>
        </p:nvGraphicFramePr>
        <p:xfrm>
          <a:off x="395536" y="1465734"/>
          <a:ext cx="8574939" cy="5392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Документ" r:id="rId3" imgW="13595045" imgH="8770140" progId="Word.Document.12">
                  <p:embed/>
                </p:oleObj>
              </mc:Choice>
              <mc:Fallback>
                <p:oleObj name="Документ" r:id="rId3" imgW="13595045" imgH="87701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465734"/>
                        <a:ext cx="8574939" cy="5392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862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91264" cy="936104"/>
          </a:xfrm>
        </p:spPr>
        <p:txBody>
          <a:bodyPr>
            <a:normAutofit fontScale="90000"/>
          </a:bodyPr>
          <a:lstStyle/>
          <a:p>
            <a:pPr marL="333375" marR="333375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Переименованы следующие счета: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441156"/>
              </p:ext>
            </p:extLst>
          </p:nvPr>
        </p:nvGraphicFramePr>
        <p:xfrm>
          <a:off x="179510" y="1196752"/>
          <a:ext cx="8712972" cy="7103686"/>
        </p:xfrm>
        <a:graphic>
          <a:graphicData uri="http://schemas.openxmlformats.org/drawingml/2006/table">
            <a:tbl>
              <a:tblPr firstRow="1" firstCol="1" bandRow="1"/>
              <a:tblGrid>
                <a:gridCol w="1440162"/>
                <a:gridCol w="2160240"/>
                <a:gridCol w="1656184"/>
                <a:gridCol w="3456386"/>
              </a:tblGrid>
              <a:tr h="3922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725"/>
                        </a:spcBef>
                        <a:spcAft>
                          <a:spcPts val="1725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счета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725"/>
                        </a:spcBef>
                        <a:spcAft>
                          <a:spcPts val="1725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Прежнее наименование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725"/>
                        </a:spcBef>
                        <a:spcAft>
                          <a:spcPts val="1725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с учетом изменений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725"/>
                        </a:spcBef>
                        <a:spcAft>
                          <a:spcPts val="1725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Примечание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266817"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104 90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Амортизация имущества в концессии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Амортизация имущества учреждения в концессии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71739"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105 01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Медикаменты и перевязочные средства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Лекарственные препараты и медицинские материалы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 счете учитываются медикаменты, компоненты,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эндопротезы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бактерийные препараты, сыворотки, вакцины, кровь и перевязочные средства, иные лекарственные препараты и медицинские изделия, применяемые в медицинских целях (п. 118 Инструкции № 157н)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677" marR="39677" marT="26451" marB="396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363272" cy="1008112"/>
          </a:xfrm>
        </p:spPr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Детализирован счет 401 40 "Доходы будущих периодов":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00808"/>
            <a:ext cx="7776864" cy="3439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401 41 "Доходы будущих периодов к признанию в текущем году";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401 49 "Доходы будущих периодов к признанию в очередные года".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Счета 401 41, 401 49 применяются в соответствии с учетной политикой и требованиями по раскрытию взаимосвязанных показателей, подлежащих исключению при формировании консолидированной отчетности (п. 301 Инструкции № 157н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). МЕЖБЮДЖЕТНЫЕ ТРАНСФЕРТЫ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342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latin typeface="Calibri"/>
              </a:rPr>
              <a:t>Как учитывать в бухгалтерском (бюджетном) учете доходы будущих периодов</a:t>
            </a:r>
            <a:r>
              <a:rPr lang="ru-RU" i="1" dirty="0">
                <a:latin typeface="Calibri"/>
              </a:rPr>
              <a:t/>
            </a:r>
            <a:br>
              <a:rPr lang="ru-RU" i="1" dirty="0"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32856"/>
            <a:ext cx="8291264" cy="444168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i="1" dirty="0" smtClean="0">
                <a:latin typeface="Calibri"/>
              </a:rPr>
              <a:t>Учитывайте </a:t>
            </a:r>
            <a:r>
              <a:rPr lang="ru-RU" i="1" dirty="0">
                <a:latin typeface="Calibri"/>
              </a:rPr>
              <a:t>доходы будущих периодов по соответствующим счетам аналитического учета (</a:t>
            </a:r>
            <a:r>
              <a:rPr lang="ru-RU" i="1" dirty="0">
                <a:solidFill>
                  <a:srgbClr val="0000FF"/>
                </a:solidFill>
                <a:latin typeface="Calibri"/>
                <a:hlinkClick r:id="rId2"/>
              </a:rPr>
              <a:t>п. 301 Инструкции N 157н):</a:t>
            </a:r>
          </a:p>
          <a:p>
            <a:pPr algn="just"/>
            <a:r>
              <a:rPr lang="ru-RU" i="1" dirty="0">
                <a:solidFill>
                  <a:srgbClr val="0000FF"/>
                </a:solidFill>
                <a:latin typeface="Calibri"/>
                <a:hlinkClick r:id="rId3"/>
              </a:rPr>
              <a:t>40141 "Доходы будущих периодов к признанию в текущем году";</a:t>
            </a:r>
          </a:p>
          <a:p>
            <a:pPr algn="just"/>
            <a:r>
              <a:rPr lang="ru-RU" i="1" dirty="0">
                <a:solidFill>
                  <a:srgbClr val="0000FF"/>
                </a:solidFill>
                <a:latin typeface="Calibri"/>
                <a:hlinkClick r:id="rId4"/>
              </a:rPr>
              <a:t>40149 "Доходы будущих периодов к признанию в очередные </a:t>
            </a:r>
            <a:r>
              <a:rPr lang="ru-RU" i="1" dirty="0" smtClean="0">
                <a:solidFill>
                  <a:srgbClr val="0000FF"/>
                </a:solidFill>
                <a:latin typeface="Calibri"/>
                <a:hlinkClick r:id="rId4"/>
              </a:rPr>
              <a:t>года«</a:t>
            </a:r>
          </a:p>
          <a:p>
            <a:pPr marL="109728" indent="0" algn="just">
              <a:buNone/>
            </a:pPr>
            <a:r>
              <a:rPr lang="ru-RU" i="1" dirty="0" smtClean="0">
                <a:latin typeface="Calibri"/>
              </a:rPr>
              <a:t>(доходов </a:t>
            </a:r>
            <a:r>
              <a:rPr lang="ru-RU" i="1" dirty="0">
                <a:latin typeface="Calibri"/>
              </a:rPr>
              <a:t>по соглашениям о предоставлении в очередном финансовом году (годах, следующих за отчетным) безвозмездных перечислениях на условиях предоставление активов: межбюджетных </a:t>
            </a:r>
            <a:r>
              <a:rPr lang="ru-RU" i="1" dirty="0" smtClean="0">
                <a:latin typeface="Calibri"/>
              </a:rPr>
              <a:t>трансфертов)</a:t>
            </a:r>
            <a:endParaRPr lang="ru-RU" i="1" dirty="0">
              <a:latin typeface="Calibri"/>
            </a:endParaRPr>
          </a:p>
          <a:p>
            <a:pPr marL="109728" indent="0" algn="just">
              <a:buNone/>
            </a:pPr>
            <a:r>
              <a:rPr lang="ru-RU" i="1" dirty="0">
                <a:latin typeface="Calibri"/>
              </a:rPr>
              <a:t>Применение указанных счетов аналитического учета осуществляется в соответствии с положениями учетной политики и требований по раскрытию в бухгалтерской (финансовой) отчетности </a:t>
            </a:r>
            <a:r>
              <a:rPr lang="ru-RU" b="1" i="1" dirty="0">
                <a:latin typeface="Calibri"/>
              </a:rPr>
              <a:t>взаимосвязанных показателей</a:t>
            </a:r>
            <a:r>
              <a:rPr lang="ru-RU" i="1" dirty="0">
                <a:latin typeface="Calibri"/>
              </a:rPr>
              <a:t>, подлежащих исключению при формировании консолидированной бухгалтерской (финансовой) отчетности</a:t>
            </a:r>
            <a:r>
              <a:rPr lang="ru-RU" i="1" dirty="0" smtClean="0">
                <a:latin typeface="Calibri"/>
              </a:rPr>
              <a:t>.(пункт 301 инструкции №157н). Мы в 2020 году консолидируем только межбюджетные трансферты  (либо из федерального бюджета, либо когда в муниципальные образования, составляем 125 форму).</a:t>
            </a:r>
            <a:endParaRPr lang="ru-RU" i="1" dirty="0">
              <a:solidFill>
                <a:srgbClr val="0000FF"/>
              </a:solidFill>
              <a:latin typeface="Calibri"/>
              <a:hlinkClick r:id="rId4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754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51304" cy="158911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Calibri"/>
              </a:rPr>
              <a:t/>
            </a:r>
            <a:br>
              <a:rPr lang="ru-RU" b="1" i="1" dirty="0" smtClean="0">
                <a:latin typeface="Calibri"/>
              </a:rPr>
            </a:br>
            <a:r>
              <a:rPr lang="ru-RU" b="1" i="1" dirty="0" smtClean="0">
                <a:latin typeface="Calibri"/>
              </a:rPr>
              <a:t>Как </a:t>
            </a:r>
            <a:r>
              <a:rPr lang="ru-RU" b="1" i="1" dirty="0">
                <a:latin typeface="Calibri"/>
              </a:rPr>
              <a:t>отразить доходы будущих периодов в бухгалтерском (бюджетном) </a:t>
            </a:r>
            <a:r>
              <a:rPr lang="ru-RU" b="1" i="1" dirty="0" smtClean="0">
                <a:latin typeface="Calibri"/>
              </a:rPr>
              <a:t>учете для межбюджетных трансфертов</a:t>
            </a:r>
            <a:r>
              <a:rPr lang="ru-RU" i="1" dirty="0">
                <a:latin typeface="Calibri"/>
              </a:rPr>
              <a:t/>
            </a:r>
            <a:br>
              <a:rPr lang="ru-RU" i="1" dirty="0">
                <a:latin typeface="Calibri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249740"/>
              </p:ext>
            </p:extLst>
          </p:nvPr>
        </p:nvGraphicFramePr>
        <p:xfrm>
          <a:off x="179512" y="2274741"/>
          <a:ext cx="8712969" cy="4420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2904323"/>
                <a:gridCol w="2904323"/>
              </a:tblGrid>
              <a:tr h="613735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r>
                        <a:rPr lang="ru-RU" baseline="0" dirty="0" smtClean="0"/>
                        <a:t>  операции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Д-т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К-Т</a:t>
                      </a:r>
                      <a:endParaRPr lang="ru-RU" dirty="0"/>
                    </a:p>
                  </a:txBody>
                  <a:tcPr/>
                </a:tc>
              </a:tr>
              <a:tr h="3780884"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Начисление доходов будущих периодов от предоставления межбюджетного трансферта (бюджетного обязательства по предоставлению межбюджетного трансферта), а</a:t>
                      </a:r>
                      <a:r>
                        <a:rPr lang="ru-RU" dirty="0" smtClean="0">
                          <a:latin typeface=""/>
                        </a:rPr>
                        <a:t>дминистратор доходов, получивший МБТ (Финансовый орган бюджета)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4.205.51.000 или 4.205.61.000 </a:t>
                      </a:r>
                    </a:p>
                    <a:p>
                      <a:endParaRPr kumimoji="0" lang="ru-RU" sz="3200" b="0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4.401.41.000 или 4.401.49.000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07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Нормативно-правовая база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"/>
              </a:rPr>
              <a:t>МИНИСТЕРСТВО ФИНАНСОВ РОССИЙСКОЙ ФЕДЕРАЦИИ ПИСЬМО от 15 января 2020 г. N 02-06-07/1666 ОБ ОТРАЖЕНИИ В БУХГАЛТЕРСКОМ УЧЕТЕ ОПЕРАЦИЙ ПО ПЕРЕЧИСЛЕНИЮ МЕЖБЮДЖЕТНЫХ ТРАНСФЕРТОВ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0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212976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Пункты 1, 332 Инструкции № 157н в новой редакции определяют условия для введения дополнительных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забалансовых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счетов и (или) аналитики к счетам Единого плана счетов. Они должны быть установлены в учетной политике (единой учетной политике при централизации учета) и соответствовать требованиям органа власти, которому сдается отчетность (субъекта консолидированной отчетности).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47248" cy="1517104"/>
          </a:xfrm>
        </p:spPr>
        <p:txBody>
          <a:bodyPr>
            <a:normAutofit fontScale="90000"/>
          </a:bodyPr>
          <a:lstStyle/>
          <a:p>
            <a:pPr marL="333375" marR="334645" indent="450215" algn="just">
              <a:lnSpc>
                <a:spcPct val="107000"/>
              </a:lnSpc>
              <a:spcBef>
                <a:spcPts val="105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Изменения в </a:t>
            </a:r>
            <a:r>
              <a:rPr lang="ru-RU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Инструкцию </a:t>
            </a:r>
            <a:r>
              <a:rPr lang="ru-RU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157н, применяемые с 2020 года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31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Перечень журналов операций дополнен двумя журналами (п. 11 Инструкции № 157н):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журнал операций по исправлению ошибок прошлых лет;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журнал операций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межотчетного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периода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20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000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endParaRPr lang="ru-RU" sz="2000" dirty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marL="333375" marR="334645" indent="0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  <a:buNone/>
            </a:pPr>
            <a:r>
              <a:rPr lang="ru-RU" sz="2000" i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Разьяснение</a:t>
            </a:r>
            <a:r>
              <a:rPr lang="ru-RU" sz="2000" i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: Это </a:t>
            </a:r>
            <a:r>
              <a:rPr lang="ru-RU" sz="2000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изменение соответствует правкам, внесенным с 27.09.2020 в приложения к приказу Минфина России </a:t>
            </a:r>
            <a:r>
              <a:rPr lang="ru-RU" sz="2000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hlinkClick r:id="rId2"/>
              </a:rPr>
              <a:t>от 30.03.2015 № 52н</a:t>
            </a:r>
            <a:r>
              <a:rPr lang="ru-RU" sz="2000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. Порядок заполнения журнала операций по исправлению ошибок прошлых лет и журнала операций </a:t>
            </a:r>
            <a:r>
              <a:rPr lang="ru-RU" sz="2000" i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межотчетного</a:t>
            </a:r>
            <a:r>
              <a:rPr lang="ru-RU" sz="2000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периода определен в </a:t>
            </a:r>
            <a:r>
              <a:rPr lang="ru-RU" sz="2000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hlinkClick r:id="rId3"/>
              </a:rPr>
              <a:t>разд. 3 приложения 5</a:t>
            </a:r>
            <a:r>
              <a:rPr lang="ru-RU" sz="2000" i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 к приказу № 52н.</a:t>
            </a:r>
            <a:endParaRPr lang="ru-RU" sz="1600" i="1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51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645444"/>
              </p:ext>
            </p:extLst>
          </p:nvPr>
        </p:nvGraphicFramePr>
        <p:xfrm>
          <a:off x="-46478" y="620688"/>
          <a:ext cx="9143122" cy="58266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1" name="Лист" r:id="rId3" imgW="10420378" imgH="6639030" progId="Excel.Sheet.8">
                  <p:embed/>
                </p:oleObj>
              </mc:Choice>
              <mc:Fallback>
                <p:oleObj name="Лист" r:id="rId3" imgW="10420378" imgH="663903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46478" y="620688"/>
                        <a:ext cx="9143122" cy="58266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265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640960" cy="5993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8152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19256" cy="100811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"/>
              </a:rPr>
              <a:t>Примеры отражения операций </a:t>
            </a:r>
            <a:r>
              <a:rPr lang="ru-RU" dirty="0" err="1">
                <a:latin typeface=""/>
              </a:rPr>
              <a:t>межотчетного</a:t>
            </a:r>
            <a:r>
              <a:rPr lang="ru-RU" dirty="0">
                <a:latin typeface=""/>
              </a:rPr>
              <a:t> периода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32856"/>
            <a:ext cx="8892480" cy="444168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Calibri"/>
              </a:rPr>
              <a:t>Пример </a:t>
            </a:r>
            <a:r>
              <a:rPr lang="ru-RU" dirty="0">
                <a:latin typeface="Calibri"/>
              </a:rPr>
              <a:t>1. У бюджетного учреждения спорта по состоянию на 31.12.2020 на счете 2 102 30 000 числится официальный сайт учреждения (исключительное право на сайт принадлежит учреждению). Его балансовая стоимость составляет 130 000 руб., начисленная амортизация - 70 000 руб. Комиссией учреждения определен срок полезного использования сайта - 10 лет.</a:t>
            </a:r>
          </a:p>
          <a:p>
            <a:pPr algn="just"/>
            <a:r>
              <a:rPr lang="ru-RU" dirty="0">
                <a:latin typeface="Calibri"/>
              </a:rPr>
              <a:t>С 2021 года счета 0 102 00 000, 0 104 00 000 (применяемые в части учета нематериальных активов, амортизации нематериальных активов) детализированы аналитическими счетами, содержащими следующие коды вида синтетического счета:</a:t>
            </a:r>
          </a:p>
          <a:p>
            <a:pPr algn="just"/>
            <a:r>
              <a:rPr lang="ru-RU" dirty="0">
                <a:latin typeface="Calibri"/>
              </a:rPr>
              <a:t>- N "Научные исследования (научно-исследовательские разработки)";</a:t>
            </a:r>
          </a:p>
          <a:p>
            <a:pPr algn="just"/>
            <a:r>
              <a:rPr lang="ru-RU" dirty="0">
                <a:latin typeface="Calibri"/>
              </a:rPr>
              <a:t>- R "Опытно-конструкторские и технологические разработки";</a:t>
            </a:r>
          </a:p>
          <a:p>
            <a:pPr algn="just"/>
            <a:r>
              <a:rPr lang="ru-RU" dirty="0">
                <a:latin typeface="Calibri"/>
              </a:rPr>
              <a:t>- I "Программное обеспечение и базы данных";</a:t>
            </a:r>
          </a:p>
          <a:p>
            <a:pPr algn="just"/>
            <a:r>
              <a:rPr lang="ru-RU" dirty="0">
                <a:latin typeface="Calibri"/>
              </a:rPr>
              <a:t>- D "Иные объекты интеллектуальной собственности".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963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430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alibri"/>
              </a:rPr>
              <a:t/>
            </a:r>
            <a:br>
              <a:rPr lang="ru-RU" dirty="0" smtClean="0">
                <a:latin typeface="Calibri"/>
              </a:rPr>
            </a:br>
            <a:r>
              <a:rPr lang="ru-RU" dirty="0">
                <a:latin typeface="Calibri"/>
              </a:rPr>
              <a:t/>
            </a:r>
            <a:br>
              <a:rPr lang="ru-RU" dirty="0">
                <a:latin typeface="Calibri"/>
              </a:rPr>
            </a:br>
            <a:r>
              <a:rPr lang="ru-RU" dirty="0" smtClean="0">
                <a:latin typeface="Calibri"/>
              </a:rPr>
              <a:t/>
            </a:r>
            <a:br>
              <a:rPr lang="ru-RU" dirty="0" smtClean="0">
                <a:latin typeface="Calibri"/>
              </a:rPr>
            </a:br>
            <a:r>
              <a:rPr lang="ru-RU" dirty="0">
                <a:latin typeface="Calibri"/>
              </a:rPr>
              <a:t/>
            </a:r>
            <a:br>
              <a:rPr lang="ru-RU" dirty="0">
                <a:latin typeface="Calibri"/>
              </a:rPr>
            </a:br>
            <a:r>
              <a:rPr lang="ru-RU" dirty="0" smtClean="0">
                <a:latin typeface="Calibri"/>
              </a:rPr>
              <a:t/>
            </a:r>
            <a:br>
              <a:rPr lang="ru-RU" dirty="0" smtClean="0">
                <a:latin typeface="Calibri"/>
              </a:rPr>
            </a:br>
            <a:r>
              <a:rPr lang="ru-RU" dirty="0">
                <a:latin typeface="Calibri"/>
              </a:rPr>
              <a:t/>
            </a:r>
            <a:br>
              <a:rPr lang="ru-RU" dirty="0">
                <a:latin typeface="Calibri"/>
              </a:rPr>
            </a:br>
            <a:r>
              <a:rPr lang="ru-RU" dirty="0" smtClean="0">
                <a:latin typeface="Calibri"/>
              </a:rPr>
              <a:t>В </a:t>
            </a:r>
            <a:r>
              <a:rPr lang="ru-RU" dirty="0">
                <a:latin typeface="Calibri"/>
              </a:rPr>
              <a:t>бухгалтерском учете бюджетного учреждения в </a:t>
            </a:r>
            <a:r>
              <a:rPr lang="ru-RU" dirty="0" err="1" smtClean="0">
                <a:latin typeface="Calibri"/>
              </a:rPr>
              <a:t>межотчетный</a:t>
            </a:r>
            <a:r>
              <a:rPr lang="ru-RU" dirty="0" smtClean="0">
                <a:latin typeface="Calibri"/>
              </a:rPr>
              <a:t> период следует </a:t>
            </a:r>
            <a:r>
              <a:rPr lang="ru-RU" dirty="0">
                <a:latin typeface="Calibri"/>
              </a:rPr>
              <a:t>отразить операции по переносу остатков на новые счета, введенные в рабочий план счетов с 2021 года, следующим образом:</a:t>
            </a:r>
            <a:br>
              <a:rPr lang="ru-RU" dirty="0">
                <a:latin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267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617078"/>
              </p:ext>
            </p:extLst>
          </p:nvPr>
        </p:nvGraphicFramePr>
        <p:xfrm>
          <a:off x="467544" y="1268761"/>
          <a:ext cx="8136904" cy="4065369"/>
        </p:xfrm>
        <a:graphic>
          <a:graphicData uri="http://schemas.openxmlformats.org/drawingml/2006/table">
            <a:tbl>
              <a:tblPr/>
              <a:tblGrid>
                <a:gridCol w="4170286"/>
                <a:gridCol w="1475033"/>
                <a:gridCol w="1475033"/>
                <a:gridCol w="1016552"/>
              </a:tblGrid>
              <a:tr h="9155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Содержание операции</a:t>
                      </a:r>
                    </a:p>
                  </a:txBody>
                  <a:tcPr marL="39370" marR="39370" marT="64770" marB="6477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Дебет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Кредит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Сумма, руб.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82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Перенесены остатки по счетам бухгалтерского учета в связи с изменением рабочего плана счетов:</a:t>
                      </a:r>
                    </a:p>
                  </a:txBody>
                  <a:tcPr marL="39370" marR="39370" marT="64770" marB="647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7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в части балансовой стоимости</a:t>
                      </a:r>
                    </a:p>
                  </a:txBody>
                  <a:tcPr marL="39370" marR="39370" marT="64770" marB="647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2 401 30 000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2 102 3I 320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2 102 30 320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2 401 30 000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130 000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57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в части начисленной амортизации</a:t>
                      </a:r>
                    </a:p>
                  </a:txBody>
                  <a:tcPr marL="39370" marR="39370" marT="64770" marB="647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2 104 39 421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2 401 30 000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2 401 30 000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2 104 3I 421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70 000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5208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1224136"/>
          </a:xfrm>
        </p:spPr>
        <p:txBody>
          <a:bodyPr>
            <a:normAutofit fontScale="90000"/>
          </a:bodyPr>
          <a:lstStyle/>
          <a:p>
            <a:pPr marL="365760" lvl="0" indent="-256032">
              <a:spcBef>
                <a:spcPts val="300"/>
              </a:spcBef>
            </a:pPr>
            <a:r>
              <a:rPr lang="ru-RU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У </a:t>
            </a:r>
            <a:r>
              <a:rPr lang="ru-RU" sz="28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нематериального актива с  неопределенным сроком использования (например  приобретение  программы 1С:бухгалтерия, 1С:кадры )</a:t>
            </a:r>
            <a:r>
              <a:rPr lang="ru-RU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ru-RU" sz="28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657704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>
                <a:latin typeface="Calibri"/>
              </a:rPr>
              <a:t>В 2020 году и ранее расходы </a:t>
            </a:r>
            <a:r>
              <a:rPr lang="ru-RU" dirty="0">
                <a:latin typeface="Calibri"/>
              </a:rPr>
              <a:t>на покупку таких активов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2"/>
              </a:rPr>
              <a:t>нужно было сразу относить на счет 0 401 20 226 или счет 0 109 00 226. Поэтому сейчас корректировать остатки по счету 0 401 50 000 не нужно.</a:t>
            </a:r>
          </a:p>
          <a:p>
            <a:pPr algn="just"/>
            <a:r>
              <a:rPr lang="ru-RU" dirty="0">
                <a:latin typeface="Calibri"/>
              </a:rPr>
              <a:t>В </a:t>
            </a:r>
            <a:r>
              <a:rPr lang="ru-RU" dirty="0" err="1">
                <a:latin typeface="Calibri"/>
              </a:rPr>
              <a:t>межотчетном</a:t>
            </a:r>
            <a:r>
              <a:rPr lang="ru-RU" dirty="0">
                <a:latin typeface="Calibri"/>
              </a:rPr>
              <a:t> периоде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3"/>
              </a:rPr>
              <a:t>отразите проводку: Дебет 0 111 6X 353 Кредит 0 401 30 000.</a:t>
            </a:r>
          </a:p>
          <a:p>
            <a:pPr algn="just"/>
            <a:r>
              <a:rPr lang="ru-RU" dirty="0">
                <a:latin typeface="Calibri"/>
              </a:rPr>
              <a:t>Актив учитывайте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3"/>
              </a:rPr>
              <a:t>по справедливой стоимости. Если ее определить нельзя, исходите из объема затрат на создание или приобретение объекта. Если и такой вариант неприменим, используйте условную стоимость: один объект - один рубль.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3438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47248" cy="1589112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"/>
              </a:rPr>
              <a:t>Примеры отражения </a:t>
            </a:r>
            <a:r>
              <a:rPr lang="ru-RU" sz="3600" dirty="0" smtClean="0">
                <a:solidFill>
                  <a:schemeClr val="bg1"/>
                </a:solidFill>
                <a:latin typeface=""/>
              </a:rPr>
              <a:t>операций (не в </a:t>
            </a:r>
            <a:r>
              <a:rPr lang="ru-RU" sz="3600" dirty="0" err="1" smtClean="0">
                <a:solidFill>
                  <a:schemeClr val="bg1"/>
                </a:solidFill>
                <a:latin typeface=""/>
              </a:rPr>
              <a:t>межотчетный</a:t>
            </a:r>
            <a:r>
              <a:rPr lang="ru-RU" sz="3600" dirty="0" smtClean="0">
                <a:solidFill>
                  <a:schemeClr val="bg1"/>
                </a:solidFill>
                <a:latin typeface=""/>
              </a:rPr>
              <a:t> период)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Calibri"/>
              </a:rPr>
              <a:t>В </a:t>
            </a:r>
            <a:r>
              <a:rPr lang="ru-RU" dirty="0" smtClean="0">
                <a:latin typeface="Calibri"/>
              </a:rPr>
              <a:t> </a:t>
            </a:r>
            <a:r>
              <a:rPr lang="ru-RU" dirty="0">
                <a:latin typeface="Calibri"/>
              </a:rPr>
              <a:t>автономном учреждении выявлено программное обеспечение, приобретенное на условиях неисключительной лицензии, действующей до 31.08.2021. По состоянию на 01.01.2021 программа учтена на </a:t>
            </a:r>
            <a:r>
              <a:rPr lang="ru-RU" dirty="0" err="1">
                <a:latin typeface="Calibri"/>
              </a:rPr>
              <a:t>забалансовом</a:t>
            </a:r>
            <a:r>
              <a:rPr lang="ru-RU" dirty="0">
                <a:latin typeface="Calibri"/>
              </a:rPr>
              <a:t> счете 01 "Имущество, полученное в пользование" по стоимости 100 000 руб. (в рамках деятельности по выполнению </a:t>
            </a:r>
            <a:r>
              <a:rPr lang="ru-RU" dirty="0" err="1">
                <a:latin typeface="Calibri"/>
              </a:rPr>
              <a:t>госзадания</a:t>
            </a:r>
            <a:r>
              <a:rPr lang="ru-RU" dirty="0">
                <a:latin typeface="Calibri"/>
              </a:rPr>
              <a:t>). Также по счету 4 401 50 226 имеется дебетовый остаток в сумме 50 000 руб. (сумма расходов, относящаяся к будущим (оставшимся) периодам пользования программой).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370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66112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Calibri"/>
              </a:rPr>
              <a:t>В бухгалтерском учете автономного учреждения отражены следующие </a:t>
            </a:r>
            <a:r>
              <a:rPr lang="ru-RU" sz="2800" dirty="0" smtClean="0">
                <a:latin typeface="Calibri"/>
              </a:rPr>
              <a:t>операции первым рабочим днем января 2021 года (</a:t>
            </a:r>
            <a:r>
              <a:rPr lang="ru-RU" sz="2800" dirty="0" err="1" smtClean="0">
                <a:latin typeface="Calibri"/>
              </a:rPr>
              <a:t>бухг.справка</a:t>
            </a:r>
            <a:r>
              <a:rPr lang="ru-RU" sz="2800" dirty="0" smtClean="0">
                <a:latin typeface="Calibri"/>
              </a:rPr>
              <a:t> 0503833) :</a:t>
            </a:r>
            <a:r>
              <a:rPr lang="ru-RU" sz="2800" dirty="0">
                <a:latin typeface="Calibri"/>
              </a:rPr>
              <a:t/>
            </a:r>
            <a:br>
              <a:rPr lang="ru-RU" sz="2800" dirty="0">
                <a:latin typeface="Calibri"/>
              </a:rPr>
            </a:b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97224"/>
              </p:ext>
            </p:extLst>
          </p:nvPr>
        </p:nvGraphicFramePr>
        <p:xfrm>
          <a:off x="539551" y="2276871"/>
          <a:ext cx="8136904" cy="3895534"/>
        </p:xfrm>
        <a:graphic>
          <a:graphicData uri="http://schemas.openxmlformats.org/drawingml/2006/table">
            <a:tbl>
              <a:tblPr/>
              <a:tblGrid>
                <a:gridCol w="3819198"/>
                <a:gridCol w="1522470"/>
                <a:gridCol w="1522470"/>
                <a:gridCol w="1272766"/>
              </a:tblGrid>
              <a:tr h="1001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Содержание операции</a:t>
                      </a:r>
                    </a:p>
                  </a:txBody>
                  <a:tcPr marL="39370" marR="39370" marT="64770" marB="6477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Дебет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Кредит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Сумма, руб.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6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Выбыло программное обеспечение с </a:t>
                      </a:r>
                      <a:r>
                        <a:rPr lang="ru-RU" sz="2400" dirty="0" err="1">
                          <a:effectLst/>
                          <a:latin typeface="Calibri"/>
                          <a:ea typeface="Times New Roman"/>
                          <a:cs typeface="Calibri"/>
                        </a:rPr>
                        <a:t>забалансового</a:t>
                      </a: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учета</a:t>
                      </a:r>
                    </a:p>
                  </a:txBody>
                  <a:tcPr marL="39370" marR="39370" marT="64770" marB="647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Забалансовый счет 01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100 000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69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Отнесены на финансовый результат расходы будущих периодов</a:t>
                      </a:r>
                    </a:p>
                  </a:txBody>
                  <a:tcPr marL="39370" marR="39370" marT="64770" marB="6477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Calibri"/>
                          <a:ea typeface="Times New Roman"/>
                          <a:cs typeface="Calibri"/>
                        </a:rPr>
                        <a:t>4 401 20 226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Calibri"/>
                          <a:ea typeface="Times New Roman"/>
                          <a:cs typeface="Calibri"/>
                        </a:rPr>
                        <a:t>4 401 50 226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50 000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31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нематериальным активам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Письмо </a:t>
            </a:r>
            <a:r>
              <a:rPr lang="ru-RU" sz="3600" dirty="0"/>
              <a:t>М</a:t>
            </a:r>
            <a:r>
              <a:rPr lang="ru-RU" sz="3600" dirty="0" smtClean="0"/>
              <a:t>инистерства финансов РФ от 02 апреля 2021 года №02-07-07/25218</a:t>
            </a:r>
          </a:p>
          <a:p>
            <a:pPr marL="109728" indent="0">
              <a:buNone/>
            </a:pPr>
            <a:r>
              <a:rPr lang="ru-RU" sz="3600" dirty="0" smtClean="0"/>
              <a:t>«В дополнение к методическим рекомендациям по применению СГС «Нематериальные активы»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57689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075240" cy="936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ЗАВЕРШЕНИЕ ФИНАНСОВОГО 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16832"/>
            <a:ext cx="8363272" cy="4657704"/>
          </a:xfrm>
        </p:spPr>
        <p:txBody>
          <a:bodyPr>
            <a:normAutofit fontScale="77500" lnSpcReduction="20000"/>
          </a:bodyPr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 и прежде, при завершении текущего финансового года обороты по счетам, которые отражают увеличение и уменьшение активов и обязательств, в регистры бухгалтерского учета очередного финансового года не переходят. Иными словами, обороты по кодам КОСГУ на следующий год не переносятся, при формировании остатков по счетам в разрядах 24 – 26 ставятся нули. Однако из этого правила теперь сделано исключение для счетов учета расчетов по дебиторской и кредиторской задолженности, в них не нужно обнулять коды по подстатьям статей 560, 660, 730 и 830 КОСГУ при переходе на следующий год. Очевидно, теперь показатели по дебиторской и кредиторской задолженности в сведениях (ф. 0503169, 0503769) будут формироваться развернуто в разрезе кодов КОСГУ.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Завершение финансового 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</a:rPr>
              <a:t>По завершении финансового года в бюджетном учете отражается списание произведенных платежей по дебету соответствующих счетов аналитического учета счета 0 304 05 000 и кредиту счета 0 401 30 000 (</a:t>
            </a:r>
            <a:r>
              <a:rPr lang="ru-RU" dirty="0">
                <a:solidFill>
                  <a:srgbClr val="0000FF"/>
                </a:solidFill>
                <a:latin typeface="Times New Roman"/>
                <a:hlinkClick r:id="rId2"/>
              </a:rPr>
              <a:t>п. 111 Инструкции N 162н).</a:t>
            </a:r>
          </a:p>
          <a:p>
            <a:pPr algn="just"/>
            <a:r>
              <a:rPr lang="ru-RU" dirty="0">
                <a:latin typeface="Times New Roman"/>
              </a:rPr>
              <a:t>Суммы начисленных доходов и признанных расходов по методу начисления, отраженные на соответствующих счетах финансового результата текущего финансового года, при завершении финансового года закрывайте на финансовый результат прошлых отчетных периодов (</a:t>
            </a:r>
            <a:r>
              <a:rPr lang="ru-RU" dirty="0">
                <a:solidFill>
                  <a:srgbClr val="0000FF"/>
                </a:solidFill>
                <a:latin typeface="Times New Roman"/>
                <a:hlinkClick r:id="rId3"/>
              </a:rPr>
              <a:t>п. 297 Инструкции N 157н).</a:t>
            </a:r>
          </a:p>
          <a:p>
            <a:pPr algn="just"/>
            <a:r>
              <a:rPr lang="ru-RU" dirty="0">
                <a:latin typeface="Times New Roman"/>
              </a:rPr>
              <a:t>Для отражения в учете финансового результата используйте </a:t>
            </a:r>
            <a:r>
              <a:rPr lang="ru-RU" dirty="0">
                <a:solidFill>
                  <a:srgbClr val="0000FF"/>
                </a:solidFill>
                <a:latin typeface="Times New Roman"/>
                <a:hlinkClick r:id="rId4"/>
              </a:rPr>
              <a:t>счет 0 401 30 000 "Финансовый результат прошлых отчетных периодов" (</a:t>
            </a:r>
            <a:r>
              <a:rPr lang="ru-RU" dirty="0">
                <a:solidFill>
                  <a:srgbClr val="0000FF"/>
                </a:solidFill>
                <a:latin typeface="Times New Roman"/>
                <a:hlinkClick r:id="rId5"/>
              </a:rPr>
              <a:t>п. 300 Инструкции N 157н).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4960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5708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Порядок формирования 5-14 разрядов в номере счета бюджетных и автономных учреждений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Изменения, внесенные в Инструкцию № 157н, уточняют порядок формирования разрядов 5 – 14 номеров счетов бюджетных и автономных учреждений (п. 21.2 Инструкции № 157н). Как и прежде, в разрядах 5 – 14 ставятся нули, если иное не предусмотрено требованиями целевого назначения активов, обязательств, иных объектов бухгалтерского учета.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684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91264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rgbClr val="424456"/>
                </a:solidFill>
              </a:rPr>
              <a:t>Порядок формирования 5-14 разрядов в номере счета бюджетных и автономных учреждений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Разряды 5 – 14 номера счета должны быть заполнены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(т. е. не должны принимать нулевое значение) при отражении объектов, возникающих в деятельности с целевыми средствами, предоставляемыми в рамках реализации: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национальных проектов (программ);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комплексного плана модернизации и расширения магистральной инфраструктуры (региональных проектов в составе национальных проектов).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816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Изменения «понятийного» аппарата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 и в федеральном стандарте </a:t>
            </a:r>
            <a:r>
              <a:rPr lang="ru-RU" dirty="0">
                <a:solidFill>
                  <a:srgbClr val="5484D2"/>
                </a:solidFill>
                <a:latin typeface="Times New Roman"/>
                <a:ea typeface="Times New Roman"/>
                <a:cs typeface="Times New Roman"/>
                <a:hlinkClick r:id="rId2"/>
              </a:rPr>
              <a:t>"Концептуальные основы"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утв. приказом Минфина России от 31.12.2016 № 256н, в Инструкции № 157н термин "организации госсектора" заменен на "организации бюджетной сферы", а "материально ответственное лицо" – на "лицо, ответственное за сохранность объекта имущества и (или) использование его по назначению".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5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Изменения </a:t>
            </a:r>
            <a:r>
              <a:rPr lang="ru-RU" dirty="0" err="1" smtClean="0"/>
              <a:t>забалансового</a:t>
            </a:r>
            <a:r>
              <a:rPr lang="ru-RU" dirty="0" smtClean="0"/>
              <a:t> счета 01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соответствии с </a:t>
            </a:r>
            <a:r>
              <a:rPr lang="ru-RU" dirty="0">
                <a:solidFill>
                  <a:srgbClr val="5484D2"/>
                </a:solidFill>
                <a:latin typeface="Times New Roman"/>
                <a:ea typeface="Times New Roman"/>
                <a:cs typeface="Times New Roman"/>
                <a:hlinkClick r:id="rId2"/>
              </a:rPr>
              <a:t>п. 6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федерального стандарта "Нематериальные активы", утв. приказом Минфина России от 15.11.2019 № 181н (применяется при ведении учета с 2021 г.), неисключительные права пользования результатами интеллектуальной деятельности учитываются на балансе в составе нематериальных активов.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связи с этим в Инструкции № 157н признаны утратившими силу положения об учете неисключительных прав на </a:t>
            </a:r>
            <a:r>
              <a:rPr lang="ru-RU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забалансовом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счете 01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(отдельные нормы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пп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66, 332, 333 Инструкции № 157н).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43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Непроизведенные активы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состав непроизведенных активов включены 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земельные участки, государственная собственность на которые не разграничена, сведения о которых внесены в ЕГРН (п. 70 Инструкции № 157н)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225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Материальные запасы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sz="32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состав материальных запасов включена биологическая продукция (п. 99 Инструкции № 157н).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6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43000"/>
            <a:ext cx="8147248" cy="917848"/>
          </a:xfrm>
        </p:spPr>
        <p:txBody>
          <a:bodyPr/>
          <a:lstStyle/>
          <a:p>
            <a:pPr algn="ctr"/>
            <a:r>
              <a:rPr lang="ru-RU" dirty="0" err="1" smtClean="0"/>
              <a:t>Забалансовый</a:t>
            </a:r>
            <a:r>
              <a:rPr lang="ru-RU" dirty="0" smtClean="0"/>
              <a:t> счет 27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В пункте 385 Инструкции № 157н появилась норма, прямо указывающая на возможность учета на </a:t>
            </a:r>
            <a:r>
              <a:rPr lang="ru-RU" b="1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забалансовом</a:t>
            </a: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счете 27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"Материальные ценности, выданные в личное пользование работникам (сотрудникам)" объектов основных средств. Введение этой нормы упрощает принятие решения о способе учета, например, мобильных телефонов или ноутбуков, выданных сотрудникам при исполнении служебных обязанностей.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37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147248" cy="144509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Дополнен перечень объектов, отражаемых в составе денежных документов на счете 201 35.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564904"/>
            <a:ext cx="8147248" cy="4009632"/>
          </a:xfrm>
        </p:spPr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него включены перевозочные документы (билеты) для проезда железнодорожным, авиационным транспортом, оформленные на бумажном носителе (п. 169 Инструкции № 157н).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64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Горюче-смазочные материалы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положениям Порядка № 209н приближены формулировки, используемые в п. 118 Инструкции № 157н при отнесении имущества к горюче-смазочным материалам. 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К ГСМ относятся все виды топлива, горючего и смазочных материалов, в т. ч. дрова, уголь, торф, бензин, керосин, мазут, автол, иные материалы, используемые для функционирования топливных систем.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35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Строительные материалы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464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Изменения коснулись и описания строительных материалов (счет 105 04).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 счету 105 04 отражаются строительные материалы, включая строительные материалы для капитальных вложений. Например, приобретенные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профлисты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для строительства беседки будут учитываться на счете Х 105 Х4 347.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095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47248" cy="1517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Порядок учета бланков строгой отчетности и имущества для вручения и дарения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464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Изменения в Инструкции № 157н закрепляют порядок учета бланков строгой отчетности и имущества для вручения, дарения.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Ранее такой порядок необходимо было закреплять в учетной политике, а разрабатывался он на основании рекомендательных писем Минфина России (письма Минфина России </a:t>
            </a:r>
            <a:r>
              <a:rPr lang="ru-RU" dirty="0">
                <a:solidFill>
                  <a:srgbClr val="5484D2"/>
                </a:solidFill>
                <a:latin typeface="Times New Roman"/>
                <a:ea typeface="Times New Roman"/>
                <a:cs typeface="Times New Roman"/>
                <a:hlinkClick r:id="rId2"/>
              </a:rPr>
              <a:t>от 26.04.2019 № 02-07-07/31230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 </a:t>
            </a:r>
            <a:r>
              <a:rPr lang="ru-RU" dirty="0">
                <a:solidFill>
                  <a:srgbClr val="5484D2"/>
                </a:solidFill>
                <a:latin typeface="Times New Roman"/>
                <a:ea typeface="Times New Roman"/>
                <a:cs typeface="Times New Roman"/>
                <a:hlinkClick r:id="rId3"/>
              </a:rPr>
              <a:t>от 14.03.2019 № 02-06-10/16864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 </a:t>
            </a:r>
            <a:r>
              <a:rPr lang="ru-RU" dirty="0">
                <a:solidFill>
                  <a:srgbClr val="5484D2"/>
                </a:solidFill>
                <a:latin typeface="Times New Roman"/>
                <a:ea typeface="Times New Roman"/>
                <a:cs typeface="Times New Roman"/>
                <a:hlinkClick r:id="rId4"/>
              </a:rPr>
              <a:t>п. 5 раздела 2 методических рекомендаций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по применению федерального стандарта "Запасы", доведенных письмом Минфина России от 01.08.2019 № 02-07-07/58075).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981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На </a:t>
            </a:r>
            <a:r>
              <a:rPr lang="ru-RU" dirty="0" err="1">
                <a:solidFill>
                  <a:srgbClr val="FF0000"/>
                </a:solidFill>
                <a:latin typeface="Times New Roman"/>
                <a:ea typeface="Times New Roman"/>
              </a:rPr>
              <a:t>забалансовом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 счете 03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"Бланки строгой отчетности"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464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учитываются бланки, выданные ответственным лицам с мест хранения (со склада) для их оформления (использования в деятельности учреждения) или находящихся у ответственных лиц с момента их приобретения (п. 337 Инструкции № 157н).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83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</a:rPr>
              <a:t>Материальные ценности, приобретенные и предназначенные для награждения (дарения), учитываются на счете 07 "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Награды, призы, кубки и ценные подарки, сувениры"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3068960"/>
            <a:ext cx="8147248" cy="3505576"/>
          </a:xfrm>
        </p:spPr>
        <p:txBody>
          <a:bodyPr>
            <a:normAutofit fontScale="77500" lnSpcReduction="20000"/>
          </a:bodyPr>
          <a:lstStyle/>
          <a:p>
            <a:pPr marL="33464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 момента выдачи их со склада (с момента приобретения в случае, когда материальные ценности не принимаются на склад) и до момента вручения (п. 345 Инструкции № 157н). При одновременном представлении лицами, ответственными за приобретение и вручение подарков, документов, подтверждающих их приобретение и вручение, информация о таких материальных ценностях на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забалансовом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счете 07 не отражается. Признаются расходы текущего финансового периода в сумме стоимости ценных подарков (сувениров).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28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 формировании первоначальной стоимости финансовых вложений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25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" y="-243408"/>
            <a:ext cx="10297144" cy="617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02700"/>
            <a:ext cx="9442450" cy="566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7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Уточнены </a:t>
            </a:r>
            <a:r>
              <a:rPr lang="ru-RU" dirty="0"/>
              <a:t>требования к аналитическому учету для счетов 101 00, 106 00, 205 00, 206 00, 208 00, 209 00, 210 03, 210 10, 302 00, 304 01, 304 03, 501 04.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284984"/>
            <a:ext cx="8435280" cy="32895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9727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Учет на счете 206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Аналитический учет расчетов с поставщиками по выданным авансам на счете 206 00 ведется в разрезе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(п. 205 Инструкции № 157н):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получателей авансовых выплат (сотрудников, контрагентов);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идентификационных номеров расчетов по выплатам (учетных номеров денежных обязательств).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При учете расчетов по целевым выплатам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(по счетам 206 40, 206 80) указывается дополнительный аналитический признак, идентифицирующий целевое назначение средств, предоставляемых с условиями при передаче активов (кодов целей), правовых оснований предоставления авансовых выплат (по необходимости).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31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Учет на 208 счете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Аналитический учет расчетов с подотчетными лицами на счете 208 00 ведется в разрезе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(п. 218 Инструкции № 157н):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подотчетных лиц (сотрудников, контрагентов);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видов расчетов (расчеты по денежным средствам, расчеты по денежным документам);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видов валют;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идентификационных номеров расчетов по выплатам (учетных номеров денежных обязательств).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74509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Учет на 302 счете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3375" marR="33464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Аналитический учет расчетов по принятым обязательствам на счете 302 00 ведется в разрезе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(п. 257 Инструкции № 157н):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кредиторов (поставщиков, продавцов), подрядчиков, исполнителей, иного участника договора, в отношении которого принимаются обязательства;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правовых оснований;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464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учетных номеров денежных обязательств.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9272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8003232" cy="1080120"/>
          </a:xfrm>
        </p:spPr>
        <p:txBody>
          <a:bodyPr>
            <a:normAutofit fontScale="90000"/>
          </a:bodyPr>
          <a:lstStyle/>
          <a:p>
            <a:pPr marL="333375" marR="333375">
              <a:lnSpc>
                <a:spcPct val="107000"/>
              </a:lnSpc>
              <a:spcBef>
                <a:spcPts val="105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Изменения в плане счетов, применяемые с 2021 года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101640" cy="508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5981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332609"/>
            <a:ext cx="10801200" cy="4564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4857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382711"/>
            <a:ext cx="9396536" cy="5228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2435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3560"/>
            <a:ext cx="9144000" cy="618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0644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0863"/>
            <a:ext cx="8892480" cy="5482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3283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284" y="548680"/>
            <a:ext cx="9468544" cy="5989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27666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553" y="1293470"/>
            <a:ext cx="9092009" cy="3683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5479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47248" cy="1445096"/>
          </a:xfrm>
        </p:spPr>
        <p:txBody>
          <a:bodyPr>
            <a:normAutofit fontScale="90000"/>
          </a:bodyPr>
          <a:lstStyle/>
          <a:p>
            <a:pPr marL="333375" marR="333375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Счета для учета нематериальных активов детализированы по типу нематериального актива: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60" y="1661214"/>
            <a:ext cx="8632312" cy="4912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9024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43000"/>
            <a:ext cx="8219256" cy="701824"/>
          </a:xfrm>
        </p:spPr>
        <p:txBody>
          <a:bodyPr/>
          <a:lstStyle/>
          <a:p>
            <a:pPr marL="333375" marR="333375" indent="450215" algn="just">
              <a:lnSpc>
                <a:spcPts val="2400"/>
              </a:lnSpc>
              <a:spcBef>
                <a:spcPts val="525"/>
              </a:spcBef>
              <a:spcAft>
                <a:spcPts val="525"/>
              </a:spcAft>
            </a:pP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Исключены счета:</a:t>
            </a:r>
            <a:r>
              <a:rPr lang="ru-RU" sz="3200" dirty="0">
                <a:latin typeface="Calibri"/>
                <a:ea typeface="Calibri"/>
                <a:cs typeface="Times New Roman"/>
              </a:rPr>
              <a:t/>
            </a:r>
            <a:br>
              <a:rPr lang="ru-RU" sz="32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147248" cy="5017744"/>
          </a:xfrm>
        </p:spPr>
        <p:txBody>
          <a:bodyPr>
            <a:normAutofit fontScale="77500" lnSpcReduction="20000"/>
          </a:bodyPr>
          <a:lstStyle/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104 09 "Амортизация нематериальных активов";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104 29 "Амортизация нематериальных активов – особо ценного движимого имущества учреждения";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104 39 "Амортизация нематериальных активов – иного движимого имущества учреждения";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114 09 "Обесценение нематериальных активов";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304 84 "Консолидируемые расчеты года, предшествующего отчетному";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304 94 "Консолидируемые расчеты иных прошлых лет";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502 03 "Принятые авансовые денежные обязательства";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marR="333375" lvl="0" indent="-342900" algn="just">
              <a:lnSpc>
                <a:spcPts val="2400"/>
              </a:lnSpc>
              <a:spcAft>
                <a:spcPts val="8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502 04 "Авансовые денежные обязательства к исполнению".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95709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26642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666666"/>
                </a:solidFill>
                <a:latin typeface="PT Sans"/>
              </a:rPr>
              <a:t/>
            </a:r>
            <a:br>
              <a:rPr lang="ru-RU" dirty="0" smtClean="0">
                <a:solidFill>
                  <a:srgbClr val="666666"/>
                </a:solidFill>
                <a:latin typeface="PT Sans"/>
              </a:rPr>
            </a:br>
            <a:r>
              <a:rPr lang="ru-RU" b="1" dirty="0">
                <a:latin typeface="Arial"/>
              </a:rPr>
              <a:t>Порядок формирования КБК скорректировали начиная с планирования показателей на 2021 </a:t>
            </a:r>
            <a:r>
              <a:rPr lang="ru-RU" b="1" dirty="0" smtClean="0">
                <a:latin typeface="Arial"/>
              </a:rPr>
              <a:t>год</a:t>
            </a:r>
            <a:r>
              <a:rPr lang="ru-RU" dirty="0">
                <a:latin typeface="Arial"/>
              </a:rPr>
              <a:t/>
            </a:r>
            <a:br>
              <a:rPr lang="ru-RU" dirty="0">
                <a:latin typeface="Arial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2492896"/>
            <a:ext cx="4546848" cy="4282491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порядке формирования КБК N 85н появились новые КВР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246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247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614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5"/>
              </a:rPr>
              <a:t>624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6"/>
              </a:rPr>
              <a:t>635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и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7"/>
              </a:rPr>
              <a:t>816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 </a:t>
            </a:r>
            <a:endParaRPr lang="ru-RU" dirty="0" smtClean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 smtClean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 smtClean="0">
              <a:solidFill>
                <a:srgbClr val="666666"/>
              </a:solidFill>
              <a:latin typeface="PT Sans"/>
            </a:endParaRPr>
          </a:p>
          <a:p>
            <a:pPr algn="just"/>
            <a:r>
              <a:rPr lang="ru-RU" i="1" dirty="0" smtClean="0">
                <a:latin typeface="Arial"/>
              </a:rPr>
              <a:t>Документ</a:t>
            </a:r>
            <a:r>
              <a:rPr lang="ru-RU" i="1" dirty="0">
                <a:latin typeface="Arial"/>
              </a:rPr>
              <a:t>: </a:t>
            </a:r>
            <a:r>
              <a:rPr lang="ru-RU" i="1" dirty="0">
                <a:solidFill>
                  <a:srgbClr val="0000FF"/>
                </a:solidFill>
                <a:latin typeface="Arial"/>
                <a:hlinkClick r:id="rId8"/>
              </a:rPr>
              <a:t>Приказ Минфина России от 08.06.2020 N 98н</a:t>
            </a:r>
            <a:endParaRPr lang="ru-RU" dirty="0">
              <a:solidFill>
                <a:srgbClr val="0000FF"/>
              </a:solidFill>
              <a:latin typeface="Arial"/>
              <a:hlinkClick r:id="rId8"/>
            </a:endParaRPr>
          </a:p>
          <a:p>
            <a:pPr marL="10972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4100512" cy="272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2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НОВЫЙ ВИД РАСХОДОВ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2204864"/>
            <a:ext cx="4470648" cy="4525963"/>
          </a:xfrm>
        </p:spPr>
        <p:txBody>
          <a:bodyPr>
            <a:normAutofit fontScale="85000" lnSpcReduction="10000"/>
          </a:bodyPr>
          <a:lstStyle/>
          <a:p>
            <a:pPr marL="109728" indent="0" algn="just">
              <a:buNone/>
            </a:pPr>
            <a:r>
              <a:rPr lang="ru-RU" dirty="0">
                <a:latin typeface="Arial"/>
              </a:rPr>
              <a:t>По коду 247 отражают оплату потребленных энергетических и коммунальных ресурсов в рамках договоров поставки электроэнергии, газа и договоров теплоснабжения. По нему также учитывают оплату услуг транспортировки этих ресурсов по газораспределительным, электрическим и тепловым сетям. Новый код применяют все учреждения и органы, кроме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заграничных подразделений госорганов. Перечень учитываемых по нему затрат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закрытый. Оплату иных ресурсов или оплату по договорам других видов отражайте в прежнем </a:t>
            </a:r>
            <a:r>
              <a:rPr lang="ru-RU" dirty="0" err="1" smtClean="0">
                <a:solidFill>
                  <a:srgbClr val="0000FF"/>
                </a:solidFill>
                <a:latin typeface="Arial"/>
                <a:hlinkClick r:id="rId3"/>
              </a:rPr>
              <a:t>порядке.Водоснабжение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3"/>
              </a:rPr>
              <a:t> по </a:t>
            </a:r>
            <a:r>
              <a:rPr lang="ru-RU" dirty="0" err="1" smtClean="0">
                <a:solidFill>
                  <a:srgbClr val="0000FF"/>
                </a:solidFill>
                <a:latin typeface="Arial"/>
                <a:hlinkClick r:id="rId3"/>
              </a:rPr>
              <a:t>по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3"/>
              </a:rPr>
              <a:t> виду расходов 244, как и прежде.</a:t>
            </a:r>
            <a:endParaRPr lang="ru-RU" dirty="0">
              <a:solidFill>
                <a:srgbClr val="0000FF"/>
              </a:solidFill>
              <a:latin typeface="Arial"/>
              <a:hlinkClick r:id="rId3"/>
            </a:endParaRPr>
          </a:p>
          <a:p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4038600" cy="268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14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 установить, относятся ли расходы на КВР 244</a:t>
            </a:r>
            <a:r>
              <a:rPr lang="ru-RU" dirty="0">
                <a:latin typeface="Arial"/>
              </a:rPr>
              <a:t/>
            </a:r>
            <a:br>
              <a:rPr lang="ru-RU" dirty="0">
                <a:latin typeface="Arial"/>
              </a:rPr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Arial"/>
              </a:rPr>
              <a:t>Перед </a:t>
            </a:r>
            <a:r>
              <a:rPr lang="ru-RU" dirty="0">
                <a:latin typeface="Arial"/>
              </a:rPr>
              <a:t>отнесением расходов на КВР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244 проверьте, не связаны ли они с расходами, которые нужно отражать по иным элементам подгруппы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240: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Arial"/>
                <a:hlinkClick r:id="rId4"/>
              </a:rPr>
              <a:t>241 "Научно-исследовательские, опытно-конструкторские и технологические работы";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Arial"/>
                <a:hlinkClick r:id="rId5"/>
              </a:rPr>
              <a:t>242 "Закупка товаров, работ, услуг в сфере информационно-коммуникационных технологий";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Arial"/>
                <a:hlinkClick r:id="rId6"/>
              </a:rPr>
              <a:t>243 "Закупка товаров, работ, услуг в целях капитального ремонта государственного (муниципального) имущества";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Arial"/>
                <a:hlinkClick r:id="rId7"/>
              </a:rPr>
              <a:t>245 "Закупка товаров, работ и услуг для обеспечения государственных (муниципальных) нужд в области геодезии и картографии вне рамок государственного оборонного заказа";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Arial"/>
                <a:hlinkClick r:id="rId8"/>
              </a:rPr>
              <a:t>246 "Закупка товаров, работ, услуг в целях создания, развития, эксплуатации и вывода из эксплуатации государственных информационных систем";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Arial"/>
                <a:hlinkClick r:id="rId9"/>
              </a:rPr>
              <a:t>247 "Закупка энергетических ресурсов".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7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91264" cy="1080120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"/>
              </a:rPr>
              <a:t>ТАБЛИЦА СООТВЕТСТВИЯ ВИДОВ РАСХОДОВ </a:t>
            </a:r>
            <a:r>
              <a:rPr lang="ru-RU" sz="1600" b="1" dirty="0">
                <a:solidFill>
                  <a:schemeClr val="tx1"/>
                </a:solidFill>
                <a:latin typeface=""/>
                <a:hlinkClick r:id="rId2"/>
              </a:rPr>
              <a:t>КЛАССИФИКАЦИИ РАСХОДОВ БЮДЖЕТОВ И СТАТЕЙ (ПОДСТАТЕЙ) </a:t>
            </a:r>
            <a:r>
              <a:rPr lang="ru-RU" sz="1600" b="1" dirty="0">
                <a:solidFill>
                  <a:schemeClr val="tx1"/>
                </a:solidFill>
                <a:latin typeface=""/>
                <a:hlinkClick r:id="rId3"/>
              </a:rPr>
              <a:t>КЛАССИФИКАЦИИ ОПЕРАЦИЙ СЕКТОРА ГОСУДАРСТВЕННОГО УПРАВЛЕНИЯ, ПРИМЕНЯЕМАЯ В 2021 ГОДУ 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848872" cy="4359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00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43528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"/>
              </a:rPr>
              <a:t>МИНИСТЕРСТВО ФИНАНСОВ РОССИЙСКОЙ ФЕДЕРАЦИИ ПИСЬМО от 17 февраля 2021 г. N 02-05-10/10752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96952"/>
            <a:ext cx="8075240" cy="357758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Calibri"/>
              </a:rPr>
              <a:t>Применяя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2"/>
              </a:rPr>
              <a:t>ВР 247, необходимо учитывать следующее:</a:t>
            </a:r>
          </a:p>
          <a:p>
            <a:pPr algn="just"/>
            <a:r>
              <a:rPr lang="ru-RU" dirty="0">
                <a:latin typeface="Calibri"/>
              </a:rPr>
              <a:t>расходы по оплате договоров (контрактов) на поставку энергетических ресурсов (электрической энергии (мощности), тепловой энергии, природного газа), заключаемых с поставщиками коммунальных услуг, включая оплату кредиторской задолженности по ним (при наличии таковой), с 1 января 2021 года следует отражать по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2"/>
              </a:rPr>
              <a:t>ВР 247 независимо от даты заключения таких договоров (контрактов), даты возникновения кредиторской задолженности по поставленным энергетическим ресурсам;</a:t>
            </a:r>
          </a:p>
          <a:p>
            <a:pPr algn="just"/>
            <a:r>
              <a:rPr lang="ru-RU" dirty="0">
                <a:latin typeface="Calibri"/>
              </a:rPr>
              <a:t>расходы на оплату договоров (контрактов) с теплоснабжающими организациями, предусматривающих подачу (поставку) тепловой энергии и (или) теплоносителя, используемого для передачи тепловой энергии для отопления, отражаются по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2"/>
              </a:rPr>
              <a:t>ВР 247.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436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083998"/>
              </p:ext>
            </p:extLst>
          </p:nvPr>
        </p:nvGraphicFramePr>
        <p:xfrm>
          <a:off x="251520" y="1700808"/>
          <a:ext cx="8892480" cy="4903508"/>
        </p:xfrm>
        <a:graphic>
          <a:graphicData uri="http://schemas.openxmlformats.org/drawingml/2006/table">
            <a:tbl>
              <a:tblPr firstRow="1" firstCol="1" bandRow="1"/>
              <a:tblGrid>
                <a:gridCol w="4446240"/>
                <a:gridCol w="4446240"/>
              </a:tblGrid>
              <a:tr h="3657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КВР 247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КВР 244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 Оплата по договорам с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ресурсоснабжающими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организациями поставки: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·электроэнергии;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·газа;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·тепловой энергии, теплоносителя для отопления;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· просроченной задолженности за указанные ресурсы.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 Услуги транспортировки указанных ресурсов по сетям.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Перечень расходов по КВР 247 закрытый. Другие затраты на этот код не относите.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 Водоотведение, холодное и горячее водоснабжение.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 Тепловая энергия, теплоноситель для горячей воды.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 Услуги сезонных истопников.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 Все виды топлива, кроме газа по газораспределительным сетям: газ в баллонах, мазут, уголь, дрова и др.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 Оплата счетов управляющих компаний за коммуналку в многоквартирном доме.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 Возмещение </a:t>
                      </a:r>
                      <a:r>
                        <a:rPr lang="ru-RU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арендо</a:t>
                      </a: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-, ссудодателю расходов на коммуналку, содержание котельной и иных затрат по договору аренды.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 Коммунальные ресурсы зарубежных аппаратов, представительств госорганов, учреждений, воинских формирований, которые работают за пределами России</a:t>
                      </a:r>
                    </a:p>
                  </a:txBody>
                  <a:tcPr marL="95250" marR="95250" marT="47625" marB="4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86409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КВР для коммунальных ресурсов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01774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670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204864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b="1" dirty="0" smtClean="0">
              <a:latin typeface="Calibri"/>
            </a:endParaRPr>
          </a:p>
          <a:p>
            <a:pPr algn="just"/>
            <a:endParaRPr lang="en-US" b="1" dirty="0">
              <a:latin typeface="Calibri"/>
            </a:endParaRPr>
          </a:p>
          <a:p>
            <a:pPr algn="just"/>
            <a:endParaRPr lang="en-US" b="1" dirty="0" smtClean="0">
              <a:latin typeface="Calibri"/>
            </a:endParaRPr>
          </a:p>
          <a:p>
            <a:pPr algn="just"/>
            <a:endParaRPr lang="en-US" b="1" dirty="0">
              <a:latin typeface="Calibri"/>
            </a:endParaRPr>
          </a:p>
          <a:p>
            <a:pPr algn="just"/>
            <a:endParaRPr lang="en-US" b="1" dirty="0" smtClean="0">
              <a:latin typeface="Calibri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применять КВР в 2021 году: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Calibri"/>
                <a:ea typeface="Times New Roman"/>
                <a:cs typeface="Calibri"/>
              </a:rPr>
              <a:t>Перед применением КВР</a:t>
            </a:r>
            <a:r>
              <a:rPr lang="ru-RU" dirty="0">
                <a:latin typeface="Calibri"/>
                <a:ea typeface="Times New Roman"/>
                <a:cs typeface="Calibri"/>
              </a:rPr>
              <a:t> проверьте его увязку:</a:t>
            </a:r>
          </a:p>
          <a:p>
            <a:pPr marL="342900" lvl="0" indent="-342900" algn="just">
              <a:spcBef>
                <a:spcPts val="1100"/>
              </a:spcBef>
              <a:spcAft>
                <a:spcPts val="0"/>
              </a:spcAft>
              <a:buFont typeface="Symbol"/>
              <a:buChar char=""/>
              <a:tabLst>
                <a:tab pos="342900" algn="l"/>
              </a:tabLst>
            </a:pPr>
            <a:r>
              <a:rPr lang="ru-RU" dirty="0">
                <a:latin typeface="Calibri"/>
                <a:ea typeface="Times New Roman"/>
                <a:cs typeface="Calibri"/>
              </a:rPr>
              <a:t>с разделом (подразделом) КБК. Это можно сделать по Таблице соответствия, доведенной Минфином России;</a:t>
            </a:r>
          </a:p>
          <a:p>
            <a:pPr marL="342900" lvl="0" indent="-342900" algn="just">
              <a:spcBef>
                <a:spcPts val="1100"/>
              </a:spcBef>
              <a:spcAft>
                <a:spcPts val="0"/>
              </a:spcAft>
              <a:buFont typeface="Symbol"/>
              <a:buChar char=""/>
              <a:tabLst>
                <a:tab pos="342900" algn="l"/>
              </a:tabLst>
            </a:pPr>
            <a:r>
              <a:rPr lang="ru-RU" dirty="0">
                <a:latin typeface="Calibri"/>
                <a:ea typeface="Times New Roman"/>
                <a:cs typeface="Calibri"/>
              </a:rPr>
              <a:t>со статьей (подстатьей) </a:t>
            </a:r>
            <a:r>
              <a:rPr lang="ru-RU" dirty="0">
                <a:solidFill>
                  <a:srgbClr val="0000FF"/>
                </a:solidFill>
                <a:latin typeface="Calibri"/>
                <a:ea typeface="Times New Roman"/>
                <a:cs typeface="Calibri"/>
                <a:hlinkClick r:id="rId2"/>
              </a:rPr>
              <a:t>КОСГУ</a:t>
            </a:r>
            <a:r>
              <a:rPr lang="ru-RU" dirty="0">
                <a:latin typeface="Calibri"/>
                <a:ea typeface="Times New Roman"/>
                <a:cs typeface="Calibri"/>
              </a:rPr>
              <a:t> на основании разработанной Минфином России </a:t>
            </a:r>
            <a:r>
              <a:rPr lang="ru-RU" dirty="0">
                <a:solidFill>
                  <a:srgbClr val="0000FF"/>
                </a:solidFill>
                <a:latin typeface="Calibri"/>
                <a:ea typeface="Times New Roman"/>
                <a:cs typeface="Calibri"/>
                <a:hlinkClick r:id="rId3"/>
              </a:rPr>
              <a:t>Таблицы</a:t>
            </a:r>
            <a:r>
              <a:rPr lang="ru-RU" dirty="0">
                <a:latin typeface="Calibri"/>
                <a:ea typeface="Times New Roman"/>
                <a:cs typeface="Calibri"/>
              </a:rPr>
              <a:t> соответствия;</a:t>
            </a:r>
          </a:p>
          <a:p>
            <a:pPr marL="342900" lvl="0" indent="-342900" algn="just">
              <a:spcBef>
                <a:spcPts val="1100"/>
              </a:spcBef>
              <a:spcAft>
                <a:spcPts val="0"/>
              </a:spcAft>
              <a:buFont typeface="Symbol"/>
              <a:buChar char=""/>
              <a:tabLst>
                <a:tab pos="342900" algn="l"/>
              </a:tabLst>
            </a:pPr>
            <a:r>
              <a:rPr lang="ru-RU" dirty="0">
                <a:latin typeface="Calibri"/>
                <a:ea typeface="Times New Roman"/>
                <a:cs typeface="Calibri"/>
              </a:rPr>
              <a:t>для КВР, применяемых в 2021 г. и плановом периоде 2022 и 2023 гг., - с изменениями в видах расходов, которые действуют в 2020 г. к КВР, применяемым в 2021 г. и плановом периоде 2022 и 2023 гг. при составлении и исполнении бюджетов бюджетной системы РФ. Это можно сделать по Сопоставительной </a:t>
            </a:r>
            <a:r>
              <a:rPr lang="ru-RU" dirty="0">
                <a:solidFill>
                  <a:srgbClr val="0000FF"/>
                </a:solidFill>
                <a:latin typeface="Calibri"/>
                <a:ea typeface="Times New Roman"/>
                <a:cs typeface="Calibri"/>
                <a:hlinkClick r:id="rId4"/>
              </a:rPr>
              <a:t>таблице</a:t>
            </a:r>
            <a:r>
              <a:rPr lang="ru-RU" dirty="0">
                <a:latin typeface="Calibri"/>
                <a:ea typeface="Times New Roman"/>
                <a:cs typeface="Calibri"/>
              </a:rPr>
              <a:t>, разработанной Минфином России.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87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"/>
              </a:rPr>
              <a:t/>
            </a:r>
            <a:br>
              <a:rPr lang="ru-RU" sz="2800" dirty="0" smtClean="0">
                <a:latin typeface=""/>
              </a:rPr>
            </a:br>
            <a:r>
              <a:rPr lang="ru-RU" sz="2800" dirty="0">
                <a:latin typeface=""/>
              </a:rPr>
              <a:t/>
            </a:r>
            <a:br>
              <a:rPr lang="ru-RU" sz="2800" dirty="0">
                <a:latin typeface=""/>
              </a:rPr>
            </a:br>
            <a:r>
              <a:rPr lang="ru-RU" sz="2800" dirty="0" smtClean="0">
                <a:latin typeface=""/>
              </a:rPr>
              <a:t/>
            </a:r>
            <a:br>
              <a:rPr lang="ru-RU" sz="2800" dirty="0" smtClean="0">
                <a:latin typeface=""/>
              </a:rPr>
            </a:br>
            <a:r>
              <a:rPr lang="ru-RU" sz="2800" dirty="0">
                <a:latin typeface=""/>
              </a:rPr>
              <a:t/>
            </a:r>
            <a:br>
              <a:rPr lang="ru-RU" sz="2800" dirty="0">
                <a:latin typeface=""/>
              </a:rPr>
            </a:br>
            <a:r>
              <a:rPr lang="ru-RU" sz="2800" dirty="0" smtClean="0">
                <a:latin typeface=""/>
              </a:rPr>
              <a:t/>
            </a:r>
            <a:br>
              <a:rPr lang="ru-RU" sz="2800" dirty="0" smtClean="0">
                <a:latin typeface=""/>
              </a:rPr>
            </a:br>
            <a:r>
              <a:rPr lang="ru-RU" sz="2800" dirty="0">
                <a:latin typeface=""/>
              </a:rPr>
              <a:t/>
            </a:r>
            <a:br>
              <a:rPr lang="ru-RU" sz="2800" dirty="0">
                <a:latin typeface=""/>
              </a:rPr>
            </a:br>
            <a:r>
              <a:rPr lang="ru-RU" sz="2800" dirty="0" smtClean="0">
                <a:latin typeface=""/>
              </a:rPr>
              <a:t/>
            </a:r>
            <a:br>
              <a:rPr lang="ru-RU" sz="2800" dirty="0" smtClean="0">
                <a:latin typeface=""/>
              </a:rPr>
            </a:br>
            <a:r>
              <a:rPr lang="ru-RU" sz="2800" dirty="0">
                <a:latin typeface=""/>
              </a:rPr>
              <a:t/>
            </a:r>
            <a:br>
              <a:rPr lang="ru-RU" sz="2800" dirty="0">
                <a:latin typeface=""/>
              </a:rPr>
            </a:br>
            <a:r>
              <a:rPr lang="ru-RU" sz="2800" dirty="0" smtClean="0">
                <a:latin typeface=""/>
              </a:rPr>
              <a:t/>
            </a:r>
            <a:br>
              <a:rPr lang="ru-RU" sz="2800" dirty="0" smtClean="0">
                <a:latin typeface=""/>
              </a:rPr>
            </a:br>
            <a:r>
              <a:rPr lang="ru-RU" sz="2800" dirty="0" smtClean="0">
                <a:latin typeface=""/>
              </a:rPr>
              <a:t>МИНИСТЕРСТВО </a:t>
            </a:r>
            <a:r>
              <a:rPr lang="ru-RU" sz="2800" dirty="0">
                <a:latin typeface=""/>
              </a:rPr>
              <a:t>ФИНАНСОВ РОССИЙСКОЙ ФЕДЕРАЦИИ ИНФОРМАЦИЯ СОПОСТАВИТЕЛЬНАЯ ТАБЛИЦА ИЗМЕНЕНИЙ ЕДИНЫХ ДЛЯ БЮДЖЕТОВ БЮДЖЕТНОЙ СИСТЕМЫ РОССИЙСКОЙ ФЕДЕРАЦИИ ВИДОВ РАСХОДОВ </a:t>
            </a:r>
            <a:r>
              <a:rPr lang="ru-RU" sz="2800" dirty="0">
                <a:solidFill>
                  <a:srgbClr val="0000FF"/>
                </a:solidFill>
                <a:latin typeface=""/>
                <a:hlinkClick r:id="rId2"/>
              </a:rPr>
              <a:t>КЛАССИФИКАЦИИ РАСХОДОВ БЮДЖЕТОВ, ПРИМЕНЯЕМЫХ В 2020 ГОДУ, К ПРИМЕНЯЕМЫМ В 2021 ГОДУ И ПЛАНОВОМ ПЕРИОДЕ 2022 И 2023 ГОДОВ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5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765571"/>
              </p:ext>
            </p:extLst>
          </p:nvPr>
        </p:nvGraphicFramePr>
        <p:xfrm>
          <a:off x="539554" y="908720"/>
          <a:ext cx="7992885" cy="5593490"/>
        </p:xfrm>
        <a:graphic>
          <a:graphicData uri="http://schemas.openxmlformats.org/drawingml/2006/table">
            <a:tbl>
              <a:tblPr/>
              <a:tblGrid>
                <a:gridCol w="2425671"/>
                <a:gridCol w="2426554"/>
                <a:gridCol w="626720"/>
                <a:gridCol w="626720"/>
                <a:gridCol w="626720"/>
                <a:gridCol w="630250"/>
                <a:gridCol w="630250"/>
              </a:tblGrid>
              <a:tr h="43120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Виды расходов, применяемые при исполнении бюджетов в 2020 году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Изменения в видах расходов, применяемых при составлении и исполнении бюджетов бюджетной системы Российской Федерации, начиная с 2021 года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Характер изменений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07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Изменение наименования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Изменение кода ВР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Новый ВР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Изменение содержания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Применение учреждениями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2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242 Закупка товаров, работ, услуг в сфере информационно-коммуникационных технологий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242 Закупка товаров, работ, услуг в сфере информационно-коммуникационных технологий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86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246 Закупка товаров, работ, услуг в целях создания, развития, эксплуатации и вывода из эксплуатации государственных информационных систем </a:t>
                      </a:r>
                      <a:r>
                        <a:rPr lang="ru-RU" sz="1100" u="sng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  <a:hlinkClick r:id="rId2" action="ppaction://hlinkfile"/>
                        </a:rPr>
                        <a:t>&lt;*&gt;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+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74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Какие изменения нужно учитывать с 2021 </a:t>
            </a:r>
            <a:r>
              <a:rPr lang="ru-RU" b="1" dirty="0" smtClean="0">
                <a:latin typeface="Arial"/>
              </a:rPr>
              <a:t>года по КОСГУ </a:t>
            </a:r>
            <a:r>
              <a:rPr lang="ru-RU" b="1" dirty="0">
                <a:latin typeface="Arial"/>
              </a:rPr>
              <a:t/>
            </a:r>
            <a:br>
              <a:rPr lang="ru-RU" b="1" dirty="0">
                <a:latin typeface="Arial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/>
              </a:rPr>
              <a:t>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подстатье 139 КОСГУ отражайте доходы от возмещения затрат на мероприятия по сокращению травматизма, профзаболеваний сотрудников, а также на санаторно-курортное лечение тех из них, кто работает во вредных или опасных условиях. В текущем году эти поступления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учитывают по коду 134.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663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Какие изменения нужно учитывать с 2021 года по КОСГУ </a:t>
            </a:r>
            <a:br>
              <a:rPr lang="ru-RU" b="1" dirty="0">
                <a:latin typeface="Arial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/>
              </a:rPr>
              <a:t>На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подстатью 213 КОСГУ относите только расходы на уплату страховых взносов. С 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2"/>
              </a:rPr>
              <a:t>2021 пособия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сотрудникам учреждений и органов, 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2"/>
              </a:rPr>
              <a:t>ФСС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будет выплачивать сам. Оставшуюся за работодателем выплату </a:t>
            </a:r>
            <a:r>
              <a:rPr lang="ru-RU" dirty="0" err="1">
                <a:solidFill>
                  <a:srgbClr val="0000FF"/>
                </a:solidFill>
                <a:latin typeface="Arial"/>
                <a:hlinkClick r:id="rId3"/>
              </a:rPr>
              <a:t>соцпособия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 на погребение учитывайте 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4"/>
              </a:rPr>
              <a:t>коду 265. Оплату 4 дополнительных выходных дней для ухода за детьми-инвалидами отражайте 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5"/>
              </a:rPr>
              <a:t>коду 266.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0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Какие изменения нужно учитывать с 2021 года по КОСГУ </a:t>
            </a:r>
            <a:br>
              <a:rPr lang="ru-RU" b="1" dirty="0">
                <a:latin typeface="Arial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/>
              </a:rPr>
              <a:t>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подстатье 292 КОСГУ учитывайте штрафные санкции за прочие нарушения законодательства о налогах, сборах и страховых взносах, а не только за просрочку уплаты последних. Ранее Минфин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требовал отражать санкции за другие нарушения по коду 295 КОСГУ.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48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Какие изменения нужно учитывать с 2021 года по КОСГУ </a:t>
            </a:r>
            <a:br>
              <a:rPr lang="ru-RU" b="1" dirty="0">
                <a:latin typeface="Arial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/>
              </a:rPr>
              <a:t>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подстатье 226 КОСГУ продолжайте отражать расходы на приобретение неисключительных прав на использование программ, баз данных и других результатов интеллектуальной деятельности. Прежде подстатью для учета таких затрат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планировали заменить кодами 352 и 353 КОСГУ.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53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137308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Какие изменения нужно учитывать с 2021 года по КОСГУ </a:t>
            </a:r>
            <a:br>
              <a:rPr lang="ru-RU" b="1" dirty="0">
                <a:latin typeface="Arial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Arial"/>
              </a:rPr>
              <a:t>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коду 352 принимайте к учету неисключительные права пользования результатами интеллектуальной деятельности, по которым можно определить срок полезного использования. Объекты с неопределенным сроком учитывайте 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коду 353. Кассовые поступления и выбытия по этим кодам не отражайте. Уменьшение остаточной стоимости или выбытие данных прав пользования относите на </a:t>
            </a:r>
            <a:r>
              <a:rPr lang="ru-RU" dirty="0">
                <a:solidFill>
                  <a:srgbClr val="0000FF"/>
                </a:solidFill>
                <a:latin typeface="Arial"/>
                <a:hlinkClick r:id="rId4"/>
              </a:rPr>
              <a:t>подстатьи 452 и </a:t>
            </a:r>
            <a:r>
              <a:rPr lang="ru-RU" dirty="0">
                <a:solidFill>
                  <a:srgbClr val="0000FF"/>
                </a:solidFill>
                <a:latin typeface="Arial"/>
                <a:hlinkClick r:id="rId5"/>
              </a:rPr>
              <a:t>453.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01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51710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"/>
              </a:rPr>
              <a:t>Какие изменения нужно учитывать с 2021 года по КОСГУ </a:t>
            </a:r>
            <a:br>
              <a:rPr lang="ru-RU" b="1" dirty="0">
                <a:latin typeface="Arial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Arial"/>
              </a:rPr>
              <a:t>Обесценение нематериальных активов с определенным сроком полезного использования учитывайте по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коду 422, с неопределенным сроком - по новому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коду 423.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04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517104"/>
          </a:xfrm>
        </p:spPr>
        <p:txBody>
          <a:bodyPr>
            <a:normAutofit/>
          </a:bodyPr>
          <a:lstStyle/>
          <a:p>
            <a:r>
              <a:rPr lang="ru-RU" dirty="0" smtClean="0"/>
              <a:t>ТЕХНИЧЕСКИЕ ИЗМЕНЕНИЯ В КОСГУ С 2021 года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1499099"/>
              </p:ext>
            </p:extLst>
          </p:nvPr>
        </p:nvGraphicFramePr>
        <p:xfrm>
          <a:off x="395536" y="2204864"/>
          <a:ext cx="8136903" cy="4443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4805"/>
                <a:gridCol w="4272098"/>
              </a:tblGrid>
              <a:tr h="378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Что изменилось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318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136 "Доходы бюджета от возврата дебиторской задолженности прошлых лет"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136</a:t>
                      </a:r>
                      <a:r>
                        <a:rPr lang="ru-RU" sz="1600" dirty="0">
                          <a:effectLst/>
                        </a:rPr>
                        <a:t> отражайте поступления от возврата бюджетными и автономными учреждениями субсидий на государственное или муниципальное задание, если оно не выполнено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553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196 "Безвозмездные неденежные поступления капитального характера от организаций (за исключением сектора государственного управления и организаций государственного сектора)"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3"/>
                        </a:rPr>
                        <a:t>коду 196</a:t>
                      </a:r>
                      <a:r>
                        <a:rPr lang="ru-RU" sz="1600" dirty="0">
                          <a:effectLst/>
                        </a:rPr>
                        <a:t> учитывайте в том числе поступления от ИП и физлиц - производителей товаров, работ, услуг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613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221 "Услуги связи"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 </a:t>
                      </a:r>
                      <a:r>
                        <a:rPr lang="ru-RU" sz="1600" u="none" strike="noStrike" dirty="0">
                          <a:effectLst/>
                          <a:hlinkClick r:id="rId4"/>
                        </a:rPr>
                        <a:t>коду 221</a:t>
                      </a:r>
                      <a:r>
                        <a:rPr lang="ru-RU" sz="1600" dirty="0">
                          <a:effectLst/>
                        </a:rPr>
                        <a:t> относите абонентскую плату за пользование радиоточкой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454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075240" cy="1080120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ТЕХНИЧЕСКИЕ ИЗМЕНЕНИЯ В КОСГУ С 2021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262691"/>
              </p:ext>
            </p:extLst>
          </p:nvPr>
        </p:nvGraphicFramePr>
        <p:xfrm>
          <a:off x="395536" y="1700808"/>
          <a:ext cx="8496944" cy="5433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0320"/>
                <a:gridCol w="5616624"/>
              </a:tblGrid>
              <a:tr h="3774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Что изменилось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5023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222 "Транспортные услуги"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222</a:t>
                      </a:r>
                      <a:r>
                        <a:rPr lang="ru-RU" sz="1600" dirty="0">
                          <a:effectLst/>
                        </a:rPr>
                        <a:t> показывайте суммы: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уплаты сборов за оформление авиабилетов и железнодорожных билетов;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удержания неустойки при отказе пассажира от перевозки, стоимости плацкарты при возврате неиспользованного билета или иных аналогичных сумм;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оплаты или возмещения стоимости проезда к месту процессуальных действий и обратно потерпевшему, свидетелю, их законным представителям, эксперту, специалисту, переводчику, понятым, адвокату, который участвует в уголовном деле по назначению дознавателя, следователя или суда;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возмещения транспортных расходов на проезд в суд и обратно присяжным заседателям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64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ТЕХНИЧЕСКИЕ ИЗМЕНЕНИЯ В КОСГУ С 2021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121190"/>
              </p:ext>
            </p:extLst>
          </p:nvPr>
        </p:nvGraphicFramePr>
        <p:xfrm>
          <a:off x="467544" y="2636912"/>
          <a:ext cx="8208912" cy="3472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7293"/>
                <a:gridCol w="4891619"/>
              </a:tblGrid>
              <a:tr h="385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Что изменилось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1036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224 "Арендная плата за пользование имуществом (за исключением земельных участков и других обособленных природных объектов)"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224</a:t>
                      </a:r>
                      <a:r>
                        <a:rPr lang="ru-RU" sz="1600" dirty="0">
                          <a:effectLst/>
                        </a:rPr>
                        <a:t> приводите суммы возмещения арендодателю или ссудодателю расходов на уплату налога на имущество и земельного налога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4507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225 "Работы, услуги по содержанию имущества"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3"/>
                        </a:rPr>
                        <a:t>коду 225</a:t>
                      </a:r>
                      <a:r>
                        <a:rPr lang="ru-RU" sz="1600" dirty="0">
                          <a:effectLst/>
                        </a:rPr>
                        <a:t> учитывайте расходы: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на техосмотр транспорта;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консервацию объекта незавершенного строительства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7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678044"/>
              </p:ext>
            </p:extLst>
          </p:nvPr>
        </p:nvGraphicFramePr>
        <p:xfrm>
          <a:off x="280638" y="620688"/>
          <a:ext cx="8892480" cy="6479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83485"/>
                <a:gridCol w="6408995"/>
              </a:tblGrid>
              <a:tr h="340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26427" marR="26427" marT="43477" marB="43477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Что изменилось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26427" marR="26427" marT="43477" marB="43477"/>
                </a:tc>
              </a:tr>
              <a:tr h="5924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226 "Прочие работы, услуги"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26427" marR="26427" marT="43477" marB="43477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226</a:t>
                      </a:r>
                      <a:r>
                        <a:rPr lang="ru-RU" sz="1600" dirty="0">
                          <a:effectLst/>
                        </a:rPr>
                        <a:t> относите: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оплату демонтажных работ, если проводите их не для целей капвложений в основные средства;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материальное стимулирование деятельности народных дружинников;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компенсацию стоимости питания внештатным спортивным судьям, волонтерам, контролерам-распорядителям, которые участвуют в спортивных мероприятиях;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возмещение расходов на наем жилья потерпевшему, свидетелю, их законным представителям, понятым;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выплату вознаграждения и возмещение расходов на наем жилья экспертам, специалистам, переводчику, адвокату, назначенному дознавателем, следователем или судом;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оплату труда адвокатов, которые по закону оказывают гражданам бесплатную юридическую помощь;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выплату вознаграждения конкурсному управляющему и возмещение ему расходов на проведение банкротства отсутствующего должника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26427" marR="26427" marT="43477" marB="43477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16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147248" cy="1152128"/>
          </a:xfrm>
        </p:spPr>
        <p:txBody>
          <a:bodyPr>
            <a:normAutofit fontScale="90000"/>
          </a:bodyPr>
          <a:lstStyle/>
          <a:p>
            <a:r>
              <a:rPr lang="ru-RU" dirty="0"/>
              <a:t>ТЕХНИЧЕСКИЕ ИЗМЕНЕНИЯ В КОСГУ С 2021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460805"/>
              </p:ext>
            </p:extLst>
          </p:nvPr>
        </p:nvGraphicFramePr>
        <p:xfrm>
          <a:off x="323528" y="2276872"/>
          <a:ext cx="8496944" cy="46434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4176"/>
                <a:gridCol w="5962768"/>
              </a:tblGrid>
              <a:tr h="4111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Что изменилось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42323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228 "Услуги, работы для целей капитальных вложений"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228</a:t>
                      </a:r>
                      <a:r>
                        <a:rPr lang="ru-RU" sz="1600" dirty="0">
                          <a:effectLst/>
                        </a:rPr>
                        <a:t> отражайте расходы: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на архитектурно-археологические обмеры;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разработку технических условий присоединения к сетям инженерно-технического обеспечения, увеличения потребляемой мощности;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инженерно-геодезические изыскания;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кадастровые работы.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Отметим, аналогичные затраты </a:t>
                      </a:r>
                      <a:r>
                        <a:rPr lang="ru-RU" sz="1600" u="none" strike="noStrike" dirty="0">
                          <a:effectLst/>
                          <a:hlinkClick r:id="rId3"/>
                        </a:rPr>
                        <a:t>исключены</a:t>
                      </a:r>
                      <a:r>
                        <a:rPr lang="ru-RU" sz="1600" dirty="0">
                          <a:effectLst/>
                        </a:rPr>
                        <a:t> из описания кода 226. Сделано это для того, чтобы при классификации учреждения не игнорировали цель расходов. Продолжайте </a:t>
                      </a:r>
                      <a:r>
                        <a:rPr lang="ru-RU" sz="1600" u="none" strike="noStrike" dirty="0">
                          <a:effectLst/>
                          <a:hlinkClick r:id="rId4"/>
                        </a:rPr>
                        <a:t>использовать</a:t>
                      </a:r>
                      <a:r>
                        <a:rPr lang="ru-RU" sz="1600" dirty="0">
                          <a:effectLst/>
                        </a:rPr>
                        <a:t> подстатью 226, когда указанные затраты не связаны с капвложениями в основные фонды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13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91264" cy="1445096"/>
          </a:xfrm>
        </p:spPr>
        <p:txBody>
          <a:bodyPr>
            <a:normAutofit/>
          </a:bodyPr>
          <a:lstStyle/>
          <a:p>
            <a:r>
              <a:rPr lang="ru-RU" dirty="0"/>
              <a:t>ТЕХНИЧЕСКИЕ ИЗМЕНЕНИЯ В КОСГУ С 2021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542720"/>
              </p:ext>
            </p:extLst>
          </p:nvPr>
        </p:nvGraphicFramePr>
        <p:xfrm>
          <a:off x="251520" y="2060848"/>
          <a:ext cx="8352928" cy="4580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7411"/>
                <a:gridCol w="4385517"/>
              </a:tblGrid>
              <a:tr h="4328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Что изменилось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41472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262 "Пособия по социальной помощи населению в денежной форме"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Органы власти и местного самоуправления 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262</a:t>
                      </a:r>
                      <a:r>
                        <a:rPr lang="ru-RU" sz="1600" dirty="0">
                          <a:effectLst/>
                        </a:rPr>
                        <a:t> учитывают </a:t>
                      </a:r>
                      <a:r>
                        <a:rPr lang="ru-RU" sz="1600" dirty="0" err="1">
                          <a:effectLst/>
                        </a:rPr>
                        <a:t>соцвыплаты</a:t>
                      </a:r>
                      <a:r>
                        <a:rPr lang="ru-RU" sz="1600" dirty="0">
                          <a:effectLst/>
                        </a:rPr>
                        <a:t>, которые относятся к публичным нормативным обязательствам.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Образовательные организации отражают по данному коду: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единовременное пособие выпускникам - детям-сиротам и иным гражданам, которые должны получить его по закону;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пособие по беременности и родам женщинам, которые проходят очное обучение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4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ТЕХНИЧЕСКИЕ ИЗМЕНЕНИЯ В КОСГУ С 2021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880046"/>
              </p:ext>
            </p:extLst>
          </p:nvPr>
        </p:nvGraphicFramePr>
        <p:xfrm>
          <a:off x="251520" y="2348880"/>
          <a:ext cx="8424936" cy="37707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9177"/>
                <a:gridCol w="6065759"/>
              </a:tblGrid>
              <a:tr h="3770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263 "Пособия по социальной помощи населению в натуральной форме"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Организации для детей-сирот 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263</a:t>
                      </a:r>
                      <a:r>
                        <a:rPr lang="ru-RU" sz="1600" dirty="0">
                          <a:effectLst/>
                        </a:rPr>
                        <a:t> показывают расходы: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на закупку товаров, работ, услуг для обеспечения подопечных бесплатным питанием, комплектом одежды и обуви, мягким инвентарем;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выплату выпускникам суммы на приобретение одежды, обуви, мягкого инвентаря и оборудования.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Отдельные организации по данному коду отражают оплату стоимости проезда детей, которые находятся в трудной жизненной ситуации, к месту отдыха, оздоровления и обратно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32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ТЕХНИЧЕСКИЕ ИЗМЕНЕНИЯ В КОСГУ С 2021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57710"/>
              </p:ext>
            </p:extLst>
          </p:nvPr>
        </p:nvGraphicFramePr>
        <p:xfrm>
          <a:off x="251520" y="2708920"/>
          <a:ext cx="8352928" cy="34823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7411"/>
                <a:gridCol w="4385517"/>
              </a:tblGrid>
              <a:tr h="3547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Что изменилось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2819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264 "Пенсии, пособия, выплачиваемые работодателями, нанимателями бывшим работникам в денежной форме"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264</a:t>
                      </a:r>
                      <a:r>
                        <a:rPr lang="ru-RU" sz="1600" dirty="0">
                          <a:effectLst/>
                        </a:rPr>
                        <a:t> учитывайте: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оплату больничного за первые 3 дня нетрудоспособности бывшим работникам;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единовременную выплату матпомощи в случае смерти работника, бывшего работника, вышедшего на пенсию, или члена его семьи;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выплаты в случае смерти или повреждения здоровья судьи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7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ТЕХНИЧЕСКИЕ ИЗМЕНЕНИЯ В КОСГУ С 2021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198289"/>
              </p:ext>
            </p:extLst>
          </p:nvPr>
        </p:nvGraphicFramePr>
        <p:xfrm>
          <a:off x="539552" y="2564904"/>
          <a:ext cx="8352928" cy="31996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7411"/>
                <a:gridCol w="4385517"/>
              </a:tblGrid>
              <a:tr h="416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Что изменилось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1943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266 "Социальные пособия и компенсации персоналу в денежной форме"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266</a:t>
                      </a:r>
                      <a:r>
                        <a:rPr lang="ru-RU" sz="1600" dirty="0">
                          <a:effectLst/>
                        </a:rPr>
                        <a:t> относите единовременные денежные поощрения (пособия) при увольнении работника в связи с выходом на пенсию за выслугу лет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4534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286 "Безвозмездные перечисления капитального характера некоммерческим организациям и физическим лицам - производителям товаров, работ и услуг"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3"/>
                        </a:rPr>
                        <a:t>коду 286</a:t>
                      </a:r>
                      <a:r>
                        <a:rPr lang="ru-RU" sz="1600" dirty="0">
                          <a:effectLst/>
                        </a:rPr>
                        <a:t> отражайте предоставление физлицам в безвозмездное пользование земель, которые находятся в государственной или муниципальной собственности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36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135811"/>
              </p:ext>
            </p:extLst>
          </p:nvPr>
        </p:nvGraphicFramePr>
        <p:xfrm>
          <a:off x="467544" y="836712"/>
          <a:ext cx="8424936" cy="5667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6224"/>
                <a:gridCol w="6408712"/>
              </a:tblGrid>
              <a:tr h="459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Код КОСГУ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Что изменилось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52084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296 "Иные выплаты текущего характера физическим лицам"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 </a:t>
                      </a:r>
                      <a:r>
                        <a:rPr lang="ru-RU" sz="1800" u="none" strike="noStrike" dirty="0">
                          <a:effectLst/>
                          <a:hlinkClick r:id="rId2"/>
                        </a:rPr>
                        <a:t>коду 296</a:t>
                      </a:r>
                      <a:r>
                        <a:rPr lang="ru-RU" sz="1800" dirty="0">
                          <a:effectLst/>
                        </a:rPr>
                        <a:t> приводите расходы на выплату: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компенсации за задержку выплат физлицам, в том числе по </a:t>
                      </a:r>
                      <a:r>
                        <a:rPr lang="ru-RU" sz="1800" u="none" strike="noStrike" dirty="0">
                          <a:effectLst/>
                          <a:hlinkClick r:id="rId3"/>
                        </a:rPr>
                        <a:t>ст. 236</a:t>
                      </a:r>
                      <a:r>
                        <a:rPr lang="ru-RU" sz="1800" dirty="0">
                          <a:effectLst/>
                        </a:rPr>
                        <a:t> ТК РФ;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матпомощи бывшим работникам к юбилейным датам, ко дню пожилых людей;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премии или иной суммы физлицу по результатам смотров-конкурсов;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ежемесячной суммы почетным гражданам;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- стипендии студентам, которые проходят целевое обучение по договору с государственными или муниципальными органами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07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490328"/>
              </p:ext>
            </p:extLst>
          </p:nvPr>
        </p:nvGraphicFramePr>
        <p:xfrm>
          <a:off x="323528" y="692696"/>
          <a:ext cx="8280920" cy="59965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3209"/>
                <a:gridCol w="4347711"/>
              </a:tblGrid>
              <a:tr h="4407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КОСГУ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Что изменилось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27561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297 "Иные выплаты текущего характера организациям"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2"/>
                        </a:rPr>
                        <a:t>коду 297</a:t>
                      </a:r>
                      <a:r>
                        <a:rPr lang="ru-RU" sz="1600" dirty="0">
                          <a:effectLst/>
                        </a:rPr>
                        <a:t> учитывайте: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выплату премии или иной суммы </a:t>
                      </a:r>
                      <a:r>
                        <a:rPr lang="ru-RU" sz="1600" dirty="0" err="1">
                          <a:effectLst/>
                        </a:rPr>
                        <a:t>юрлицу</a:t>
                      </a:r>
                      <a:r>
                        <a:rPr lang="ru-RU" sz="1600" dirty="0">
                          <a:effectLst/>
                        </a:rPr>
                        <a:t> по результатам смотров-конкурсов;</a:t>
                      </a:r>
                    </a:p>
                    <a:p>
                      <a:pPr marL="179705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 возврат по решению суда неосновательного обогащения ИП, физлицу - производителю товаров, работ, услуг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5368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298 "Иные выплаты капитального характера физическим лицам"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 </a:t>
                      </a:r>
                      <a:r>
                        <a:rPr lang="ru-RU" sz="1600" u="none" strike="noStrike" dirty="0">
                          <a:effectLst/>
                          <a:hlinkClick r:id="rId3"/>
                        </a:rPr>
                        <a:t>коду 298</a:t>
                      </a:r>
                      <a:r>
                        <a:rPr lang="ru-RU" sz="1600" dirty="0">
                          <a:effectLst/>
                        </a:rPr>
                        <a:t> показывайте суммы возмещения гражданам стоимости любой изъятой недвижимости, в том числе жилья в многоквартирном доме, который признан аварийным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  <a:tr h="12628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299 "Иные выплаты капитального характера организациям"</a:t>
                      </a:r>
                      <a:endParaRPr lang="ru-RU" sz="16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 </a:t>
                      </a:r>
                      <a:r>
                        <a:rPr lang="ru-RU" sz="1600" u="none" strike="noStrike" dirty="0">
                          <a:effectLst/>
                          <a:hlinkClick r:id="rId4"/>
                        </a:rPr>
                        <a:t>коду 299</a:t>
                      </a:r>
                      <a:r>
                        <a:rPr lang="ru-RU" sz="1600" dirty="0">
                          <a:effectLst/>
                        </a:rPr>
                        <a:t> относите суммы возмещения стоимости недвижимости, в том числе изъятой у ИП, физлица - производителя товаров, работ, услуг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00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12776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Calibri"/>
              </a:rPr>
              <a:t>По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кодам 212 и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3"/>
              </a:rPr>
              <a:t>214 КОСГУ к прочим несоциальным выплатам персоналу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4"/>
              </a:rPr>
              <a:t>относите суммы, направленные на стимулирование занятости в определенной сфере, привлечение и сохранение кадров, удовлетворение личных потребностей сотрудника. Если работы и услуги направлены на выполнение функций учреждения, компенсацию их стоимости сотруднику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5"/>
              </a:rPr>
              <a:t>отражайте по подстатьям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6"/>
              </a:rPr>
              <a:t>статьи 220 КОСГУ. Эти принципы </a:t>
            </a:r>
            <a:r>
              <a:rPr lang="ru-RU" b="1" dirty="0" smtClean="0">
                <a:solidFill>
                  <a:srgbClr val="0000FF"/>
                </a:solidFill>
                <a:latin typeface="Calibri"/>
                <a:hlinkClick r:id="rId6"/>
              </a:rPr>
              <a:t>Министерство финансов Российской Федерации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6"/>
              </a:rPr>
              <a:t>приводило в письмах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7"/>
              </a:rPr>
              <a:t>2018 и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8"/>
              </a:rPr>
              <a:t>2019 годов</a:t>
            </a:r>
            <a:r>
              <a:rPr lang="ru-RU" b="1" dirty="0" smtClean="0">
                <a:solidFill>
                  <a:srgbClr val="0000FF"/>
                </a:solidFill>
                <a:latin typeface="Calibri"/>
                <a:hlinkClick r:id="rId8"/>
              </a:rPr>
              <a:t>.</a:t>
            </a:r>
          </a:p>
          <a:p>
            <a:r>
              <a:rPr lang="ru-RU" dirty="0"/>
              <a:t>&lt;Письмо&gt; Минфина России от 27.12.2019 N 02-08-10/102939</a:t>
            </a:r>
          </a:p>
          <a:p>
            <a:r>
              <a:rPr lang="ru-RU" dirty="0"/>
              <a:t>&lt;О направлении Руководства по применению классификации операций сектора государственного </a:t>
            </a:r>
            <a:r>
              <a:rPr lang="ru-RU"/>
              <a:t>управления</a:t>
            </a:r>
            <a:r>
              <a:rPr lang="ru-RU" smtClean="0"/>
              <a:t>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2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"/>
              </a:rPr>
              <a:t> Денежная и натуральная форма выплат (</a:t>
            </a:r>
            <a:r>
              <a:rPr lang="ru-RU" dirty="0">
                <a:solidFill>
                  <a:srgbClr val="0000FF"/>
                </a:solidFill>
                <a:latin typeface=""/>
                <a:hlinkClick r:id="rId2"/>
              </a:rPr>
              <a:t>212, </a:t>
            </a:r>
            <a:r>
              <a:rPr lang="ru-RU" dirty="0">
                <a:solidFill>
                  <a:srgbClr val="0000FF"/>
                </a:solidFill>
                <a:latin typeface=""/>
                <a:hlinkClick r:id="rId3"/>
              </a:rPr>
              <a:t>214)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i="1" dirty="0">
                <a:latin typeface="Calibri"/>
              </a:rPr>
              <a:t>ПРИМЕРАМИ выплат, относящихся к прочим выплатам в натуральной </a:t>
            </a:r>
            <a:r>
              <a:rPr lang="ru-RU" b="1" i="1" dirty="0" smtClean="0">
                <a:latin typeface="Calibri"/>
              </a:rPr>
              <a:t>форме КОСГУ 214 </a:t>
            </a:r>
            <a:r>
              <a:rPr lang="ru-RU" b="1" i="1" dirty="0">
                <a:latin typeface="Calibri"/>
              </a:rPr>
              <a:t>являются следующие:</a:t>
            </a:r>
          </a:p>
          <a:p>
            <a:pPr algn="just"/>
            <a:r>
              <a:rPr lang="ru-RU" b="1" i="1" dirty="0">
                <a:latin typeface="Calibri"/>
              </a:rPr>
              <a:t>- приобретение молока или других равноценных пищевых продуктов для бесплатной выдачи работникам, занятым на работах с вредными условиями труда, а также компенсационная выплата этим работникам в размере, эквивалентном стоимости указанных продуктов;</a:t>
            </a:r>
          </a:p>
          <a:p>
            <a:pPr algn="just"/>
            <a:r>
              <a:rPr lang="ru-RU" b="1" i="1" dirty="0">
                <a:latin typeface="Calibri"/>
              </a:rPr>
              <a:t>- ежемесячные денежные выплаты работодателем своим работникам, проживающим и работающим в сельских населенных пунктах, рабочих поселках (поселках городского типа), по оплате жилого помещения и коммунальных услуг;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12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43000"/>
            <a:ext cx="8291264" cy="8458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Денежная форма выплат КОСГУ 212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060848"/>
            <a:ext cx="8291264" cy="4513688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b="1" i="1" dirty="0">
                <a:latin typeface="Calibri"/>
              </a:rPr>
              <a:t>ПРИМЕРАМИ несоциальных выплат в денежной форме (пр. выплаты денежных средств, которыми работник может распоряжаться по своему усмотрению, не обусловленные фактическим потреблением товаров, работ и услуг):</a:t>
            </a:r>
          </a:p>
          <a:p>
            <a:pPr algn="just"/>
            <a:r>
              <a:rPr lang="ru-RU" b="1" i="1" dirty="0">
                <a:latin typeface="Calibri"/>
              </a:rPr>
              <a:t>- подъемное пособие при переезде на новое место работы (службы) лицам, работающим в районах Крайнего Севера и приравненных к ним местностях, судьям, работникам загранучреждений и другим работникам в соответствии с законодательством Российской Федерации;</a:t>
            </a:r>
          </a:p>
          <a:p>
            <a:pPr algn="just"/>
            <a:r>
              <a:rPr lang="ru-RU" b="1" i="1" dirty="0">
                <a:latin typeface="Calibri"/>
              </a:rPr>
              <a:t>- подъемное пособие при переезде на новое место службы военнослужащим и приравненным к ним лицам;</a:t>
            </a:r>
          </a:p>
          <a:p>
            <a:pPr algn="just"/>
            <a:r>
              <a:rPr lang="ru-RU" b="1" i="1" dirty="0">
                <a:latin typeface="Calibri"/>
              </a:rPr>
              <a:t>- единовременное пособие при перезаключении трудового договора;</a:t>
            </a:r>
          </a:p>
          <a:p>
            <a:pPr algn="just"/>
            <a:r>
              <a:rPr lang="ru-RU" b="1" i="1" dirty="0">
                <a:latin typeface="Calibri"/>
              </a:rPr>
              <a:t>- выплаты военнослужащим, проходящим военную службу по контракту, на обзаведение имуществом первой необходимости; выплата на первоначальное обзаведение хозяйством сотрудникам учреждений, исполняющих наказания;</a:t>
            </a:r>
          </a:p>
          <a:p>
            <a:pPr algn="just"/>
            <a:r>
              <a:rPr lang="ru-RU" b="1" i="1" dirty="0">
                <a:latin typeface="Calibri"/>
              </a:rPr>
              <a:t>- выплаты на содержание детей, посещающих государственные детские дошкольные учреждения;</a:t>
            </a:r>
          </a:p>
          <a:p>
            <a:pPr algn="just"/>
            <a:r>
              <a:rPr lang="ru-RU" b="1" i="1" dirty="0">
                <a:latin typeface="Calibri"/>
              </a:rPr>
              <a:t>- дополнительные ежемесячные выплаты к пенсиям работникам-пенсионерам;</a:t>
            </a:r>
          </a:p>
          <a:p>
            <a:pPr algn="just"/>
            <a:r>
              <a:rPr lang="ru-RU" b="1" i="1" dirty="0">
                <a:latin typeface="Calibri"/>
              </a:rPr>
              <a:t>- выплата стипендий ученым, научным работникам, являющимся сотрудниками </a:t>
            </a:r>
            <a:r>
              <a:rPr lang="ru-RU" b="1" i="1" dirty="0" smtClean="0">
                <a:latin typeface="Calibri"/>
              </a:rPr>
              <a:t>учреждения.</a:t>
            </a:r>
            <a:endParaRPr lang="ru-RU" b="1" i="1" dirty="0">
              <a:latin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62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92696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Calibri"/>
              </a:rPr>
              <a:t>К выплатам в натуральной форме относите не все </a:t>
            </a:r>
            <a:r>
              <a:rPr lang="ru-RU" b="1" dirty="0" err="1">
                <a:latin typeface="Calibri"/>
              </a:rPr>
              <a:t>соцпособия</a:t>
            </a:r>
            <a:r>
              <a:rPr lang="ru-RU" b="1" dirty="0">
                <a:latin typeface="Calibri"/>
              </a:rPr>
              <a:t>, предназначенные для оплаты гражданами товаров, работ, услуг. В данную категорию включайте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только выплаты, размер которых выражен в стоимости покупки на момент назначения пособия. Если сумма утверждена в виде норматива возмещения, пособие классифицируйте как выплату в денежной форме. На это Минфин тоже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3"/>
              </a:rPr>
              <a:t>указывал </a:t>
            </a:r>
            <a:r>
              <a:rPr lang="ru-RU" b="1" dirty="0" smtClean="0">
                <a:solidFill>
                  <a:srgbClr val="0000FF"/>
                </a:solidFill>
                <a:latin typeface="Calibri"/>
                <a:hlinkClick r:id="rId3"/>
              </a:rPr>
              <a:t>ранее в письме </a:t>
            </a:r>
            <a:r>
              <a:rPr lang="ru-RU" dirty="0" smtClean="0">
                <a:latin typeface=""/>
              </a:rPr>
              <a:t>МИНИСТЕРСТВА </a:t>
            </a:r>
            <a:r>
              <a:rPr lang="ru-RU" dirty="0">
                <a:latin typeface=""/>
              </a:rPr>
              <a:t>ФИНАНСОВ РОССИЙСКОЙ ФЕДЕРАЦИИ ПИСЬМО от 11 декабря 2020 г. N 02-08-10/109210 </a:t>
            </a:r>
            <a:r>
              <a:rPr lang="ru-RU" b="1" dirty="0" smtClean="0">
                <a:solidFill>
                  <a:srgbClr val="0000FF"/>
                </a:solidFill>
                <a:latin typeface="Calibri"/>
                <a:hlinkClick r:id="rId3"/>
              </a:rPr>
              <a:t>.</a:t>
            </a:r>
            <a:endParaRPr lang="ru-RU" b="1" dirty="0">
              <a:solidFill>
                <a:srgbClr val="0000FF"/>
              </a:solidFill>
              <a:latin typeface="Calibri"/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330616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3" y="764704"/>
            <a:ext cx="8712967" cy="5809135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b="1" dirty="0">
                <a:latin typeface="Times New Roman"/>
              </a:rPr>
              <a:t>МИНИСТЕРСТВО ФИНАНСОВ РОССИЙСКОЙ ФЕДЕРАЦИИ</a:t>
            </a:r>
          </a:p>
          <a:p>
            <a:pPr algn="ctr"/>
            <a:endParaRPr lang="ru-RU" b="1" dirty="0">
              <a:latin typeface="Times New Roman"/>
            </a:endParaRPr>
          </a:p>
          <a:p>
            <a:pPr algn="ctr"/>
            <a:endParaRPr lang="ru-RU" b="1" dirty="0">
              <a:latin typeface="Arial"/>
            </a:endParaRPr>
          </a:p>
          <a:p>
            <a:pPr algn="ctr"/>
            <a:r>
              <a:rPr lang="ru-RU" b="1" dirty="0">
                <a:latin typeface="Arial"/>
              </a:rPr>
              <a:t>ПРИКАЗ</a:t>
            </a:r>
          </a:p>
          <a:p>
            <a:pPr algn="ctr"/>
            <a:r>
              <a:rPr lang="ru-RU" b="1" dirty="0">
                <a:latin typeface="Arial"/>
              </a:rPr>
              <a:t>от 22 мая 2020 г. N 89н</a:t>
            </a:r>
          </a:p>
          <a:p>
            <a:pPr algn="ctr"/>
            <a:endParaRPr lang="ru-RU" b="1" dirty="0">
              <a:latin typeface="Arial"/>
            </a:endParaRPr>
          </a:p>
          <a:p>
            <a:pPr algn="ctr"/>
            <a:r>
              <a:rPr lang="ru-RU" b="1" dirty="0">
                <a:latin typeface="Arial"/>
              </a:rPr>
              <a:t>ОБ УТВЕРЖДЕНИИ ПРОГРАММЫ</a:t>
            </a:r>
          </a:p>
          <a:p>
            <a:pPr algn="ctr"/>
            <a:r>
              <a:rPr lang="ru-RU" b="1" dirty="0">
                <a:latin typeface="Arial"/>
              </a:rPr>
              <a:t>РАЗРАБОТКИ ФЕДЕРАЛЬНЫХ СТАНДАРТОВ БУХГАЛТЕРСКОГО УЧЕТА</a:t>
            </a:r>
          </a:p>
          <a:p>
            <a:pPr algn="ctr"/>
            <a:r>
              <a:rPr lang="ru-RU" b="1" dirty="0">
                <a:latin typeface="Arial"/>
              </a:rPr>
              <a:t>ГОСУДАРСТВЕННЫХ ФИНАНСОВ НА 2020 - 2023 ГГ.</a:t>
            </a:r>
          </a:p>
          <a:p>
            <a:pPr algn="just"/>
            <a:endParaRPr lang="ru-RU" dirty="0">
              <a:latin typeface="Arial"/>
            </a:endParaRPr>
          </a:p>
          <a:p>
            <a:pPr algn="just"/>
            <a:r>
              <a:rPr lang="ru-RU" dirty="0">
                <a:latin typeface="Arial"/>
              </a:rPr>
              <a:t>В соответствии со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статьями 23 и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26 Федерального закона от 6 декабря 2011 г. N 402-ФЗ "О бухгалтерском учете" (Собрание законодательства Российской Федерации, 2011, N 50, ст. 7344; 2019, N 30, ст. 4149) и </a:t>
            </a:r>
            <a:r>
              <a:rPr lang="ru-RU" dirty="0">
                <a:solidFill>
                  <a:srgbClr val="0000FF"/>
                </a:solidFill>
                <a:latin typeface="Arial"/>
                <a:hlinkClick r:id="rId4"/>
              </a:rPr>
              <a:t>подпунктом 5.2.21(3) Положения о Министерстве финансов Российской Федерации, утвержденного постановлением Правительства Российской Федерации от 30 июня 2004 г. N 329 (Собрание законодательства Российской Федерации, 2004, N 31, ст. 3258; 2020, N 6, ст. 698), приказываю:</a:t>
            </a:r>
          </a:p>
          <a:p>
            <a:pPr algn="just"/>
            <a:r>
              <a:rPr lang="ru-RU" dirty="0">
                <a:latin typeface="Arial"/>
              </a:rPr>
              <a:t>1. Утвердить прилагаемую </a:t>
            </a:r>
            <a:r>
              <a:rPr lang="ru-RU" dirty="0">
                <a:solidFill>
                  <a:srgbClr val="0000FF"/>
                </a:solidFill>
                <a:latin typeface="Arial"/>
                <a:hlinkClick r:id="rId5"/>
              </a:rPr>
              <a:t>программу разработки федеральных стандартов бухгалтерского учета государственных финансов на 2020 - 2023 гг.</a:t>
            </a:r>
          </a:p>
          <a:p>
            <a:pPr algn="just"/>
            <a:r>
              <a:rPr lang="ru-RU" dirty="0">
                <a:latin typeface="Arial"/>
              </a:rPr>
              <a:t>2. Признать утратившим силу </a:t>
            </a:r>
            <a:r>
              <a:rPr lang="ru-RU" dirty="0">
                <a:solidFill>
                  <a:srgbClr val="0000FF"/>
                </a:solidFill>
                <a:latin typeface="Arial"/>
                <a:hlinkClick r:id="rId6"/>
              </a:rPr>
              <a:t>приказ Министерства финансов Российской Федерации от 25 декабря 2019 г. N 252н "Об утверждении программы разработки федеральных стандартов бухгалтерского учета государственных финансов на 2020 - 2023 гг." (зарегистрирован Министерством юстиции Российской Федерации 24 марта 2020 г., регистрационный номер 57828).</a:t>
            </a:r>
          </a:p>
          <a:p>
            <a:pPr algn="just"/>
            <a:endParaRPr lang="ru-RU" b="1" dirty="0">
              <a:latin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55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35" y="756990"/>
            <a:ext cx="9034165" cy="5543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94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/>
              </a:rPr>
              <a:t>Федеральные стандарты, которые  применяются </a:t>
            </a:r>
            <a:r>
              <a:rPr lang="ru-RU" b="1" dirty="0">
                <a:latin typeface="Times New Roman"/>
              </a:rPr>
              <a:t>с 1 </a:t>
            </a:r>
            <a:r>
              <a:rPr lang="ru-RU" b="1" dirty="0" smtClean="0">
                <a:latin typeface="Times New Roman"/>
              </a:rPr>
              <a:t>января 2020 года</a:t>
            </a:r>
            <a:r>
              <a:rPr lang="ru-RU" b="1" dirty="0">
                <a:latin typeface="Times New Roman"/>
              </a:rPr>
              <a:t/>
            </a:r>
            <a:br>
              <a:rPr lang="ru-RU" b="1" dirty="0">
                <a:latin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060848"/>
            <a:ext cx="8363272" cy="4513688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2"/>
              </a:rPr>
              <a:t>"Запасы";</a:t>
            </a: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3"/>
              </a:rPr>
              <a:t>"Концессионные соглашения";</a:t>
            </a: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4"/>
              </a:rPr>
              <a:t>"Долгосрочные договоры";</a:t>
            </a: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5"/>
              </a:rPr>
              <a:t>"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5"/>
              </a:rPr>
              <a:t>Резервы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5"/>
              </a:rPr>
              <a:t>. Раскрытие информации об условных обязательствах и условных активах";</a:t>
            </a: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6"/>
              </a:rPr>
              <a:t>"Бюджетная информация в бухгалтерской (финансовой) отчетности";</a:t>
            </a: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7"/>
              </a:rPr>
              <a:t>"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8"/>
              </a:rPr>
              <a:t>Информация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8"/>
              </a:rPr>
              <a:t>о связанных сторонах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8"/>
              </a:rPr>
              <a:t>".</a:t>
            </a:r>
          </a:p>
          <a:p>
            <a:pPr algn="just"/>
            <a:endParaRPr lang="ru-RU" b="1" dirty="0" smtClean="0">
              <a:solidFill>
                <a:srgbClr val="0000FF"/>
              </a:solidFill>
              <a:latin typeface="Times New Roman"/>
              <a:hlinkClick r:id="rId8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42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003232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424456"/>
                </a:solidFill>
                <a:latin typeface="Times New Roman"/>
              </a:rPr>
              <a:t>Новая "порция" </a:t>
            </a:r>
            <a:r>
              <a:rPr lang="ru-RU" sz="3600" b="1" dirty="0" err="1">
                <a:solidFill>
                  <a:srgbClr val="424456"/>
                </a:solidFill>
                <a:latin typeface="Times New Roman"/>
              </a:rPr>
              <a:t>федстандартов</a:t>
            </a:r>
            <a:r>
              <a:rPr lang="ru-RU" sz="3600" b="1" dirty="0">
                <a:solidFill>
                  <a:srgbClr val="424456"/>
                </a:solidFill>
                <a:latin typeface="Times New Roman"/>
              </a:rPr>
              <a:t> применяется с 1 января </a:t>
            </a:r>
            <a:r>
              <a:rPr lang="ru-RU" sz="3600" b="1" dirty="0" smtClean="0">
                <a:solidFill>
                  <a:srgbClr val="424456"/>
                </a:solidFill>
                <a:latin typeface="Times New Roman"/>
              </a:rPr>
              <a:t>2021 </a:t>
            </a:r>
            <a:r>
              <a:rPr lang="ru-RU" sz="3600" b="1" dirty="0">
                <a:solidFill>
                  <a:srgbClr val="424456"/>
                </a:solidFill>
                <a:latin typeface="Times New Roman"/>
              </a:rPr>
              <a:t>года</a:t>
            </a:r>
            <a:br>
              <a:rPr lang="ru-RU" sz="3600" b="1" dirty="0">
                <a:solidFill>
                  <a:srgbClr val="424456"/>
                </a:solidFill>
                <a:latin typeface="Times New Roman"/>
              </a:rPr>
            </a:b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4680520" cy="4582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95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Нормативно-правовые документы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latin typeface="Times New Roman"/>
              </a:rPr>
              <a:t>-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2"/>
              </a:rPr>
              <a:t>«Непроизведенные активы»;</a:t>
            </a:r>
          </a:p>
          <a:p>
            <a:pPr algn="just"/>
            <a:endParaRPr lang="ru-RU" b="1" dirty="0">
              <a:solidFill>
                <a:srgbClr val="0000FF"/>
              </a:solidFill>
              <a:latin typeface="Times New Roman"/>
              <a:hlinkClick r:id="rId2"/>
            </a:endParaRPr>
          </a:p>
          <a:p>
            <a:pPr algn="just"/>
            <a:r>
              <a:rPr lang="ru-RU" b="1" dirty="0" smtClean="0">
                <a:latin typeface="Times New Roman"/>
              </a:rPr>
              <a:t>-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3"/>
              </a:rPr>
              <a:t>«Нематериальные активы»;</a:t>
            </a:r>
          </a:p>
          <a:p>
            <a:pPr algn="just"/>
            <a:endParaRPr lang="ru-RU" b="1" dirty="0">
              <a:solidFill>
                <a:srgbClr val="0000FF"/>
              </a:solidFill>
              <a:latin typeface="Times New Roman"/>
              <a:hlinkClick r:id="rId3"/>
            </a:endParaRP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4"/>
              </a:rPr>
              <a:t>«Выплаты персоналу»;</a:t>
            </a:r>
          </a:p>
          <a:p>
            <a:pPr algn="just"/>
            <a:endParaRPr lang="ru-RU" b="1" dirty="0">
              <a:solidFill>
                <a:srgbClr val="0000FF"/>
              </a:solidFill>
              <a:latin typeface="Times New Roman"/>
              <a:hlinkClick r:id="rId4"/>
            </a:endParaRPr>
          </a:p>
          <a:p>
            <a:pPr algn="just"/>
            <a:r>
              <a:rPr lang="ru-RU" b="1" dirty="0" smtClean="0">
                <a:latin typeface="Times New Roman"/>
              </a:rPr>
              <a:t>-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5"/>
              </a:rPr>
              <a:t>«Затраты по заимствованиям»;</a:t>
            </a:r>
            <a:endParaRPr lang="ru-RU" b="1" dirty="0">
              <a:solidFill>
                <a:srgbClr val="0000FF"/>
              </a:solidFill>
              <a:latin typeface="Times New Roman"/>
              <a:hlinkClick r:id="rId5"/>
            </a:endParaRP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6"/>
              </a:rPr>
              <a:t>«Совместная деятельность»;</a:t>
            </a:r>
          </a:p>
          <a:p>
            <a:pPr algn="just"/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7"/>
              </a:rPr>
              <a:t>«Финансовые инструменты»</a:t>
            </a:r>
            <a:endParaRPr lang="ru-RU" b="1" dirty="0">
              <a:solidFill>
                <a:srgbClr val="0000FF"/>
              </a:solidFill>
              <a:latin typeface="Times New Roman"/>
              <a:hlinkClick r:id="rId7"/>
            </a:endParaRPr>
          </a:p>
          <a:p>
            <a:pPr algn="just"/>
            <a:endParaRPr lang="ru-RU" b="1" dirty="0">
              <a:solidFill>
                <a:srgbClr val="0000FF"/>
              </a:solidFill>
              <a:latin typeface="Times New Roman"/>
              <a:hlinkClick r:id="rId6"/>
            </a:endParaRPr>
          </a:p>
          <a:p>
            <a:pPr lvl="0" algn="just">
              <a:buClr>
                <a:srgbClr val="A04DA3"/>
              </a:buClr>
            </a:pP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7"/>
              </a:rPr>
              <a:t>«Отчетность по операциям системы казначейских платежей»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276872"/>
            <a:ext cx="4042792" cy="4498515"/>
          </a:xfrm>
        </p:spPr>
        <p:txBody>
          <a:bodyPr>
            <a:normAutofit fontScale="92500" lnSpcReduction="10000"/>
          </a:bodyPr>
          <a:lstStyle/>
          <a:p>
            <a:pPr lvl="0" algn="just">
              <a:buClr>
                <a:srgbClr val="A04DA3"/>
              </a:buClr>
            </a:pPr>
            <a:r>
              <a:rPr lang="ru-RU" b="1" i="1" dirty="0">
                <a:solidFill>
                  <a:srgbClr val="0000FF"/>
                </a:solidFill>
                <a:latin typeface="Times New Roman"/>
                <a:hlinkClick r:id="rId8"/>
              </a:rPr>
              <a:t>Приказ Минфина России от 28.02.2018 N 34н</a:t>
            </a:r>
            <a:endParaRPr lang="ru-RU" b="1" dirty="0">
              <a:solidFill>
                <a:srgbClr val="0000FF"/>
              </a:solidFill>
              <a:latin typeface="Times New Roman"/>
              <a:hlinkClick r:id="rId8"/>
            </a:endParaRPr>
          </a:p>
          <a:p>
            <a:pPr algn="just"/>
            <a:r>
              <a:rPr lang="ru-RU" b="1" i="1" dirty="0" smtClean="0">
                <a:solidFill>
                  <a:srgbClr val="0000FF"/>
                </a:solidFill>
                <a:latin typeface="Times New Roman"/>
                <a:hlinkClick r:id="rId9"/>
              </a:rPr>
              <a:t>Приказ Минфина России от 15.11.2019 N 181н</a:t>
            </a:r>
            <a:endParaRPr lang="ru-RU" b="1" dirty="0" smtClean="0">
              <a:solidFill>
                <a:srgbClr val="0000FF"/>
              </a:solidFill>
              <a:latin typeface="Times New Roman"/>
              <a:hlinkClick r:id="rId9"/>
            </a:endParaRPr>
          </a:p>
          <a:p>
            <a:pPr algn="just"/>
            <a:r>
              <a:rPr lang="ru-RU" b="1" i="1" dirty="0" smtClean="0">
                <a:solidFill>
                  <a:srgbClr val="0000FF"/>
                </a:solidFill>
                <a:latin typeface="Times New Roman"/>
                <a:hlinkClick r:id="rId10"/>
              </a:rPr>
              <a:t>Приказ Минфина России от 15.11.2019 N 184н</a:t>
            </a:r>
            <a:endParaRPr lang="ru-RU" b="1" dirty="0" smtClean="0">
              <a:solidFill>
                <a:srgbClr val="0000FF"/>
              </a:solidFill>
              <a:latin typeface="Times New Roman"/>
              <a:hlinkClick r:id="rId10"/>
            </a:endParaRPr>
          </a:p>
          <a:p>
            <a:pPr algn="just"/>
            <a:r>
              <a:rPr lang="ru-RU" b="1" i="1" dirty="0" smtClean="0">
                <a:solidFill>
                  <a:srgbClr val="0000FF"/>
                </a:solidFill>
                <a:latin typeface="Times New Roman"/>
                <a:hlinkClick r:id="rId11"/>
              </a:rPr>
              <a:t>Приказ Минфина России от 15.11.2019 N 182н</a:t>
            </a:r>
            <a:endParaRPr lang="ru-RU" b="1" dirty="0" smtClean="0">
              <a:solidFill>
                <a:srgbClr val="0000FF"/>
              </a:solidFill>
              <a:latin typeface="Times New Roman"/>
              <a:hlinkClick r:id="rId11"/>
            </a:endParaRPr>
          </a:p>
          <a:p>
            <a:pPr algn="just"/>
            <a:r>
              <a:rPr lang="ru-RU" b="1" i="1" dirty="0" smtClean="0">
                <a:solidFill>
                  <a:srgbClr val="0000FF"/>
                </a:solidFill>
                <a:latin typeface="Times New Roman"/>
                <a:hlinkClick r:id="rId12"/>
              </a:rPr>
              <a:t>Приказ Минфина России от 15.11.2019 N 183н</a:t>
            </a:r>
            <a:endParaRPr lang="ru-RU" b="1" dirty="0" smtClean="0">
              <a:solidFill>
                <a:srgbClr val="0000FF"/>
              </a:solidFill>
              <a:latin typeface="Times New Roman"/>
              <a:hlinkClick r:id="rId12"/>
            </a:endParaRPr>
          </a:p>
          <a:p>
            <a:r>
              <a:rPr lang="ru-RU" b="1" i="1" dirty="0">
                <a:solidFill>
                  <a:srgbClr val="0000FF"/>
                </a:solidFill>
                <a:latin typeface="Times New Roman"/>
                <a:hlinkClick r:id="rId12"/>
              </a:rPr>
              <a:t>Приказ Минфина России от </a:t>
            </a:r>
            <a:r>
              <a:rPr lang="ru-RU" b="1" i="1" dirty="0" smtClean="0">
                <a:solidFill>
                  <a:srgbClr val="0000FF"/>
                </a:solidFill>
                <a:latin typeface="Times New Roman"/>
                <a:hlinkClick r:id="rId12"/>
              </a:rPr>
              <a:t>30.06.2020 </a:t>
            </a:r>
            <a:r>
              <a:rPr lang="ru-RU" b="1" i="1" dirty="0">
                <a:solidFill>
                  <a:srgbClr val="0000FF"/>
                </a:solidFill>
                <a:latin typeface="Times New Roman"/>
                <a:hlinkClick r:id="rId12"/>
              </a:rPr>
              <a:t>N </a:t>
            </a:r>
            <a:r>
              <a:rPr lang="ru-RU" b="1" i="1" dirty="0" smtClean="0">
                <a:solidFill>
                  <a:srgbClr val="0000FF"/>
                </a:solidFill>
                <a:latin typeface="Times New Roman"/>
                <a:hlinkClick r:id="rId12"/>
              </a:rPr>
              <a:t>129н</a:t>
            </a:r>
            <a:endParaRPr lang="ru-RU" b="1" i="1" dirty="0">
              <a:solidFill>
                <a:srgbClr val="0000FF"/>
              </a:solidFill>
              <a:latin typeface="Times New Roman"/>
              <a:hlinkClick r:id="rId12"/>
            </a:endParaRPr>
          </a:p>
          <a:p>
            <a:r>
              <a:rPr lang="ru-RU" b="1" i="1" dirty="0">
                <a:solidFill>
                  <a:srgbClr val="0000FF"/>
                </a:solidFill>
                <a:latin typeface="Times New Roman"/>
                <a:hlinkClick r:id="rId12"/>
              </a:rPr>
              <a:t>Приказ Минфина России от 30.06.2020 N </a:t>
            </a:r>
            <a:r>
              <a:rPr lang="ru-RU" b="1" i="1" dirty="0" smtClean="0">
                <a:solidFill>
                  <a:srgbClr val="0000FF"/>
                </a:solidFill>
                <a:latin typeface="Times New Roman"/>
                <a:hlinkClick r:id="rId12"/>
              </a:rPr>
              <a:t>126н</a:t>
            </a:r>
            <a:endParaRPr lang="ru-RU" b="1" i="1" dirty="0">
              <a:solidFill>
                <a:srgbClr val="0000FF"/>
              </a:solidFill>
              <a:latin typeface="Times New Roman"/>
              <a:hlinkClick r:id="rId1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72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Федеральные стандарты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ru-RU" sz="3200" b="1" dirty="0">
                <a:latin typeface="Times New Roman"/>
              </a:rPr>
              <a:t>Стандарты нужно применять в учете с 1 января </a:t>
            </a:r>
            <a:r>
              <a:rPr lang="ru-RU" sz="3200" b="1" dirty="0" smtClean="0">
                <a:latin typeface="Times New Roman"/>
              </a:rPr>
              <a:t>2021 </a:t>
            </a:r>
            <a:r>
              <a:rPr lang="ru-RU" sz="3200" b="1" dirty="0">
                <a:latin typeface="Times New Roman"/>
              </a:rPr>
              <a:t>года, а в отчетности - начиная с отчетности </a:t>
            </a:r>
            <a:r>
              <a:rPr lang="ru-RU" sz="3200" b="1" dirty="0" smtClean="0">
                <a:latin typeface="Times New Roman"/>
              </a:rPr>
              <a:t>2021 </a:t>
            </a:r>
            <a:r>
              <a:rPr lang="ru-RU" sz="3200" b="1" dirty="0">
                <a:latin typeface="Times New Roman"/>
              </a:rPr>
              <a:t>года</a:t>
            </a:r>
            <a:r>
              <a:rPr lang="ru-RU" b="1" dirty="0">
                <a:latin typeface="Times New Roman"/>
              </a:rPr>
              <a:t>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88366"/>
            <a:ext cx="4349927" cy="2894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880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3608" y="1916832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/>
              </a:rPr>
              <a:t>&lt;Письмо&gt; Минфина России от 30.11.2020 N 02-07-07/104384</a:t>
            </a:r>
          </a:p>
          <a:p>
            <a:pPr algn="just"/>
            <a:r>
              <a:rPr lang="ru-RU" dirty="0">
                <a:latin typeface="Calibri"/>
              </a:rPr>
              <a:t>&lt;О направлении Методических рекомендаций по применению федерального стандарта бухгалтерского учета государственных финансов "Нематериальные активы"&gt;</a:t>
            </a:r>
          </a:p>
        </p:txBody>
      </p:sp>
    </p:spTree>
    <p:extLst>
      <p:ext uri="{BB962C8B-B14F-4D97-AF65-F5344CB8AC3E}">
        <p14:creationId xmlns:p14="http://schemas.microsoft.com/office/powerpoint/2010/main" val="277762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Стандарт </a:t>
            </a:r>
            <a:r>
              <a:rPr lang="ru-RU" dirty="0"/>
              <a:t>"Нематериальные активы"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ru-RU" sz="2200" dirty="0">
                <a:solidFill>
                  <a:srgbClr val="666666"/>
                </a:solidFill>
                <a:latin typeface="PT Sans"/>
              </a:rPr>
              <a:t>В ходе инвентаризации распределите нематериальные активы по новым </a:t>
            </a:r>
            <a:r>
              <a:rPr lang="ru-RU" sz="2200" dirty="0">
                <a:solidFill>
                  <a:srgbClr val="413A61"/>
                </a:solidFill>
                <a:latin typeface="PT Sans"/>
                <a:hlinkClick r:id="rId2"/>
              </a:rPr>
              <a:t>группам учета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 согласно планам счетов. Отметьте также в инвентаризационных описях объекты с </a:t>
            </a:r>
            <a:r>
              <a:rPr lang="ru-RU" sz="2200" dirty="0">
                <a:solidFill>
                  <a:srgbClr val="413A61"/>
                </a:solidFill>
                <a:latin typeface="PT Sans"/>
                <a:hlinkClick r:id="rId3"/>
              </a:rPr>
              <a:t>неопределенным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 сроком полезного использования и те, которые созданы </a:t>
            </a:r>
            <a:r>
              <a:rPr lang="ru-RU" sz="2200" dirty="0">
                <a:solidFill>
                  <a:srgbClr val="413A61"/>
                </a:solidFill>
                <a:latin typeface="PT Sans"/>
                <a:hlinkClick r:id="rId4"/>
              </a:rPr>
              <a:t>самим учреждением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. Для последних двух типов активов вы будете применять особые правила учета и отражения в отчетности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420888"/>
            <a:ext cx="4101087" cy="318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5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Стандарт </a:t>
            </a:r>
            <a:r>
              <a:rPr lang="ru-RU" dirty="0"/>
              <a:t>"Нематериальные активы"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84" y="1916832"/>
            <a:ext cx="4258816" cy="4858555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sz="3200" dirty="0">
                <a:solidFill>
                  <a:srgbClr val="666666"/>
                </a:solidFill>
                <a:latin typeface="PT Sans"/>
              </a:rPr>
              <a:t>Проверьте, какие объекты нужно оставить на счете 102 00, а какие списать. Стандарт предусматривает два значимых изменения в составе нематериальных активов.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55" y="2629267"/>
            <a:ext cx="3459264" cy="2745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47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Что теперь не относится к нематериальным активам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76873"/>
            <a:ext cx="2530624" cy="32403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059832" y="2348880"/>
            <a:ext cx="5626968" cy="4426507"/>
          </a:xfrm>
        </p:spPr>
        <p:txBody>
          <a:bodyPr>
            <a:noAutofit/>
          </a:bodyPr>
          <a:lstStyle/>
          <a:p>
            <a:pPr marL="109728" indent="0" algn="just">
              <a:buNone/>
            </a:pPr>
            <a:r>
              <a:rPr lang="ru-RU" sz="1800" dirty="0">
                <a:solidFill>
                  <a:srgbClr val="666666"/>
                </a:solidFill>
                <a:latin typeface="PT Sans"/>
              </a:rPr>
              <a:t>Во-первых, </a:t>
            </a:r>
            <a:r>
              <a:rPr lang="ru-RU" sz="1800" dirty="0">
                <a:solidFill>
                  <a:srgbClr val="413A61"/>
                </a:solidFill>
                <a:latin typeface="PT Sans"/>
                <a:hlinkClick r:id="rId2"/>
              </a:rPr>
              <a:t>не относите</a:t>
            </a:r>
            <a:r>
              <a:rPr lang="ru-RU" sz="1800" dirty="0">
                <a:solidFill>
                  <a:srgbClr val="666666"/>
                </a:solidFill>
                <a:latin typeface="PT Sans"/>
              </a:rPr>
              <a:t> к таким активам созданные силами учреждения знаки обслуживания, товарные знаки, выходные данные и связанные с ними торговые наименования, формулы, рецепты, экспертные знания и другие аналогичные объекты. Так же поступайте с внутренне созданной деловой репутацией. Правило связано с тем, что затраты на создание подобных объектов затруднительно отделить от других расходов учреждения. Кроме того, сами объекты не всегда можно обособить в составе имущества учреждения. Расходы на их создание будете списывать на </a:t>
            </a:r>
            <a:r>
              <a:rPr lang="ru-RU" sz="1800" dirty="0" err="1">
                <a:solidFill>
                  <a:srgbClr val="666666"/>
                </a:solidFill>
                <a:latin typeface="PT Sans"/>
              </a:rPr>
              <a:t>финрезультат</a:t>
            </a:r>
            <a:r>
              <a:rPr lang="ru-RU" sz="1800" dirty="0">
                <a:solidFill>
                  <a:srgbClr val="666666"/>
                </a:solidFill>
                <a:latin typeface="PT Sans"/>
              </a:rPr>
              <a:t> по </a:t>
            </a:r>
            <a:r>
              <a:rPr lang="ru-RU" sz="1800" dirty="0" smtClean="0">
                <a:solidFill>
                  <a:srgbClr val="666666"/>
                </a:solidFill>
                <a:latin typeface="PT Sans"/>
              </a:rPr>
              <a:t>мере возникновения</a:t>
            </a:r>
            <a:r>
              <a:rPr lang="ru-RU" sz="1800" dirty="0">
                <a:solidFill>
                  <a:srgbClr val="666666"/>
                </a:solidFill>
                <a:latin typeface="PT Sans"/>
              </a:rPr>
              <a:t>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2736304" cy="217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7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147248" cy="151710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424456"/>
                </a:solidFill>
              </a:rPr>
              <a:t>Стандарт "Нематериальные активы"</a:t>
            </a:r>
            <a:br>
              <a:rPr lang="ru-RU" sz="3600" dirty="0">
                <a:solidFill>
                  <a:srgbClr val="424456"/>
                </a:solidFill>
              </a:rPr>
            </a:br>
            <a:r>
              <a:rPr lang="ru-RU" sz="3600" dirty="0">
                <a:solidFill>
                  <a:srgbClr val="424456"/>
                </a:solidFill>
              </a:rPr>
              <a:t/>
            </a:r>
            <a:br>
              <a:rPr lang="ru-RU" sz="3600" dirty="0">
                <a:solidFill>
                  <a:srgbClr val="42445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Во-вторых,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относите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на счет 102 00 активы культурного наследия, которые в большей степени нематериальны, а их материальная составляющая имеет меньшее значение. На баланс такие объекты принимают, если они используются в деятельности учреждения.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Материальные активы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культурного наследия по-прежнему будете учитывать в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составе основных средств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4944"/>
            <a:ext cx="3168352" cy="251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710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424456"/>
                </a:solidFill>
              </a:rPr>
              <a:t>Стандарт "Нематериальные активы"</a:t>
            </a:r>
            <a:br>
              <a:rPr lang="ru-RU" sz="3600" dirty="0">
                <a:solidFill>
                  <a:srgbClr val="424456"/>
                </a:solidFill>
              </a:rPr>
            </a:br>
            <a:r>
              <a:rPr lang="ru-RU" sz="3600" dirty="0">
                <a:solidFill>
                  <a:srgbClr val="424456"/>
                </a:solidFill>
              </a:rPr>
              <a:t/>
            </a:r>
            <a:br>
              <a:rPr lang="ru-RU" sz="3600" dirty="0">
                <a:solidFill>
                  <a:srgbClr val="42445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Кроме того, отделите права пользования нематериальными активами, у которых срок полезного использования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превышает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12 месяцев. С нового года вы будете отражать их на балансовом счете 111 60. Распределите такие права пользования 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группам учета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согласно планам счетов и отметьте в инвентаризационных описях объекты с неопределенным сроком использования.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3549994" cy="2817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60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1143000"/>
            <a:ext cx="8147248" cy="845840"/>
          </a:xfrm>
        </p:spPr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2348880"/>
            <a:ext cx="84249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Calibri"/>
              </a:rPr>
              <a:t>Бюджетным (автономным) </a:t>
            </a:r>
            <a:r>
              <a:rPr lang="ru-RU" b="1" dirty="0">
                <a:latin typeface="Calibri"/>
              </a:rPr>
              <a:t>учреждением по лицензионному соглашению приобретено право пользования программным продуктом - информационно-правовой системой сроком на 3 года (36 мес.) с ежемесячным обновлением - наполнением информационного ресурса правовыми документами (предоставлены закрытый ключ и сертификат). Стоимость по договору составила </a:t>
            </a:r>
            <a:r>
              <a:rPr lang="ru-RU" b="1" dirty="0" smtClean="0">
                <a:latin typeface="Calibri"/>
              </a:rPr>
              <a:t>150 000 руб</a:t>
            </a:r>
            <a:r>
              <a:rPr lang="ru-RU" b="1" dirty="0">
                <a:latin typeface="Calibri"/>
              </a:rPr>
              <a:t>. Обязательство по приобретению лицензионного права за счет средств от приносящей доход деятельности. Оплата по лицензионному соглашению произведена единым платежном с лицевого счета учреждения. Обесценения прав пользования нематериальным активом не выявлено</a:t>
            </a:r>
            <a:r>
              <a:rPr lang="ru-RU" b="1" dirty="0" smtClean="0">
                <a:latin typeface="Calibri"/>
              </a:rPr>
              <a:t>.</a:t>
            </a:r>
            <a:r>
              <a:rPr lang="ru-RU" b="1" dirty="0">
                <a:latin typeface="Calibri"/>
              </a:rPr>
              <a:t> Услуги по обновлению программного продукта предоставляются в течение срока использования лицензиатом программного продукта с ежемесячным платежом в сумме </a:t>
            </a:r>
            <a:r>
              <a:rPr lang="ru-RU" b="1" dirty="0" smtClean="0">
                <a:latin typeface="Calibri"/>
              </a:rPr>
              <a:t>15 </a:t>
            </a:r>
            <a:r>
              <a:rPr lang="ru-RU" b="1" dirty="0">
                <a:latin typeface="Calibri"/>
              </a:rPr>
              <a:t>000 руб.</a:t>
            </a:r>
          </a:p>
          <a:p>
            <a:pPr algn="just"/>
            <a:endParaRPr lang="ru-RU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074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643192" cy="4752528"/>
          </a:xfrm>
        </p:spPr>
        <p:txBody>
          <a:bodyPr>
            <a:normAutofit/>
          </a:bodyPr>
          <a:lstStyle/>
          <a:p>
            <a:r>
              <a:rPr lang="ru-RU" b="1" dirty="0">
                <a:latin typeface="Calibri"/>
              </a:rPr>
              <a:t>В бухгалтерском учете </a:t>
            </a:r>
            <a:r>
              <a:rPr lang="ru-RU" b="1" dirty="0" smtClean="0">
                <a:latin typeface="Calibri"/>
              </a:rPr>
              <a:t>(бюджетного)автономного </a:t>
            </a:r>
            <a:r>
              <a:rPr lang="ru-RU" b="1" dirty="0">
                <a:latin typeface="Calibri"/>
              </a:rPr>
              <a:t>учреждения (лицензиата) отражаются следующие бухгалтерские записи:</a:t>
            </a:r>
            <a:br>
              <a:rPr lang="ru-RU" b="1" dirty="0">
                <a:latin typeface="Calibri"/>
              </a:rPr>
            </a:br>
            <a:r>
              <a:rPr lang="ru-RU" b="1" dirty="0">
                <a:latin typeface="Calibri"/>
              </a:rPr>
              <a:t/>
            </a:r>
            <a:br>
              <a:rPr lang="ru-RU" b="1" dirty="0">
                <a:latin typeface="Calibri"/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492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930397"/>
              </p:ext>
            </p:extLst>
          </p:nvPr>
        </p:nvGraphicFramePr>
        <p:xfrm>
          <a:off x="251520" y="476670"/>
          <a:ext cx="8496944" cy="6311826"/>
        </p:xfrm>
        <a:graphic>
          <a:graphicData uri="http://schemas.openxmlformats.org/drawingml/2006/table">
            <a:tbl>
              <a:tblPr firstRow="1" firstCol="1" bandRow="1"/>
              <a:tblGrid>
                <a:gridCol w="2641931"/>
                <a:gridCol w="2227957"/>
                <a:gridCol w="2227957"/>
                <a:gridCol w="1399099"/>
              </a:tblGrid>
              <a:tr h="34943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Содержание операции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Номер счета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Сумма, руб.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по дебету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по кредиту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9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</a:p>
                  </a:txBody>
                  <a:tcPr marL="30419" marR="30419" marT="50044" marB="5004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</a:t>
                      </a:r>
                    </a:p>
                  </a:txBody>
                  <a:tcPr marL="30419" marR="30419" marT="50044" marB="5004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</a:p>
                  </a:txBody>
                  <a:tcPr marL="30419" marR="30419" marT="50044" marB="500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4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6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Принятие к учету прав пользования нематериальными активами с определенным сроком полезного использования (неисключительных прав) при их приобретении</a:t>
                      </a:r>
                    </a:p>
                  </a:txBody>
                  <a:tcPr marL="30419" marR="30419" marT="50044" marB="5004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2 111 6I 352 "Права пользования программным обеспечением и базами данных"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2 302 26 730 "Увеличение кредиторской задолженности по прочим работам, услугам",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150 000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419" marR="30419" marT="50044" marB="500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44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Начисление амортизации на права пользования программным продуктом </a:t>
                      </a: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(150000руб</a:t>
                      </a: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./36 мес.)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2 109 XX 000 "Затраты на изготовление готовой продукции, выполнение работ, услуг",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2 401 20 226 "Расходы по прочим работам, услугам"</a:t>
                      </a:r>
                    </a:p>
                  </a:txBody>
                  <a:tcPr marL="30419" marR="30419" marT="50044" marB="5004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2 104 6I 452 "Амортизация прав пользования нематериальными активами с определенным сроком полезного использования"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4 166,67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0419" marR="30419" marT="50044" marB="500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04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Принятие обязательства по оплате услуг с ежемесячным обновлением базы данных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2 109 XX 000 "Затраты на изготовление готовой продукции, выполнение работ, услуг", 2 401 20 226 "Расходы по прочим работам, услугам"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2 302 26 730 "Увеличение кредиторской задолженности по прочим работам, услугам"</a:t>
                      </a:r>
                    </a:p>
                  </a:txBody>
                  <a:tcPr marL="30419" marR="30419" marT="50044" marB="5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15 </a:t>
                      </a: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000</a:t>
                      </a:r>
                    </a:p>
                  </a:txBody>
                  <a:tcPr marL="30419" marR="30419" marT="50044" marB="5004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05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916832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/>
              </a:rPr>
              <a:t> </a:t>
            </a:r>
            <a:r>
              <a:rPr lang="ru-RU" sz="2400" dirty="0" smtClean="0">
                <a:latin typeface="Calibri"/>
              </a:rPr>
              <a:t>Расходы </a:t>
            </a:r>
            <a:r>
              <a:rPr lang="ru-RU" sz="2400" dirty="0">
                <a:latin typeface="Calibri"/>
              </a:rPr>
              <a:t>на создание нематериальных активов, предназначенных для отчуждения (согласно положениям </a:t>
            </a:r>
            <a:r>
              <a:rPr lang="ru-RU" sz="2400" dirty="0">
                <a:solidFill>
                  <a:srgbClr val="0000FF"/>
                </a:solidFill>
                <a:latin typeface="Calibri"/>
                <a:hlinkClick r:id="rId2"/>
              </a:rPr>
              <a:t>Инструкции N 157н указанные расходы аккумулируются на соответствующих счетах аналитического учета счета 010200000 "Нематериальные активы", на сформированные объекты нематериальных активов амортизация не начисляется)</a:t>
            </a:r>
          </a:p>
        </p:txBody>
      </p:sp>
    </p:spTree>
    <p:extLst>
      <p:ext uri="{BB962C8B-B14F-4D97-AF65-F5344CB8AC3E}">
        <p14:creationId xmlns:p14="http://schemas.microsoft.com/office/powerpoint/2010/main" val="45752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80727"/>
            <a:ext cx="763284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latin typeface="Calibri"/>
                <a:ea typeface="Calibri"/>
                <a:cs typeface="Times New Roman"/>
              </a:rPr>
              <a:t>ПРИМЕР</a:t>
            </a:r>
            <a:br>
              <a:rPr lang="ru-RU" sz="2000" b="1" dirty="0" smtClean="0">
                <a:latin typeface="Calibri"/>
                <a:ea typeface="Calibri"/>
                <a:cs typeface="Times New Roman"/>
              </a:rPr>
            </a:br>
            <a:r>
              <a:rPr lang="ru-RU" sz="2000" b="1" dirty="0" smtClean="0">
                <a:latin typeface="Calibri"/>
                <a:ea typeface="Calibri"/>
                <a:cs typeface="Times New Roman"/>
              </a:rPr>
              <a:t>Бюджетное </a:t>
            </a:r>
            <a:r>
              <a:rPr lang="ru-RU" sz="2000" b="1" dirty="0">
                <a:latin typeface="Calibri"/>
                <a:ea typeface="Calibri"/>
                <a:cs typeface="Times New Roman"/>
              </a:rPr>
              <a:t>(автономное)  образования учреждение по договору отчуждения исключительного права бюджетное учреждение безвозмездно  получает от негосударственного института программный продукт - программу для обучения. Установлена договорная стоимость передающей стороной как остаточная стоимость объекта 100 000 руб. Комиссия по поступлению  и выбытию активов учреждения оценила справедливую стоимость  в сумме 300 000 руб. Бюджетное (автономное) учреждение потратила средства на регистрацию авторского права-10 000 руб.(бывает редко) и  также  потратило 12 000 </a:t>
            </a:r>
            <a:r>
              <a:rPr lang="ru-RU" sz="2000" b="1" dirty="0" err="1">
                <a:latin typeface="Calibri"/>
                <a:ea typeface="Calibri"/>
                <a:cs typeface="Times New Roman"/>
              </a:rPr>
              <a:t>руб</a:t>
            </a:r>
            <a:r>
              <a:rPr lang="ru-RU" sz="2000" b="1" dirty="0">
                <a:latin typeface="Calibri"/>
                <a:ea typeface="Calibri"/>
                <a:cs typeface="Times New Roman"/>
              </a:rPr>
              <a:t> на доработку программного продукта под нужды учреждения.  </a:t>
            </a:r>
            <a:endParaRPr lang="ru-RU" sz="20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424491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960254"/>
              </p:ext>
            </p:extLst>
          </p:nvPr>
        </p:nvGraphicFramePr>
        <p:xfrm>
          <a:off x="827585" y="1412775"/>
          <a:ext cx="7776862" cy="5138191"/>
        </p:xfrm>
        <a:graphic>
          <a:graphicData uri="http://schemas.openxmlformats.org/drawingml/2006/table">
            <a:tbl>
              <a:tblPr firstRow="1" firstCol="1" bandRow="1"/>
              <a:tblGrid>
                <a:gridCol w="2261146"/>
                <a:gridCol w="1838572"/>
                <a:gridCol w="1838572"/>
                <a:gridCol w="1838572"/>
              </a:tblGrid>
              <a:tr h="371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Содержание операции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Дебет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Кредит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Сумма</a:t>
                      </a: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руб.</a:t>
                      </a: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4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Принятие к учету вложений при безвозмездном получении НМА по справедливой стоимости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2 106 3</a:t>
                      </a: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 320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2 401 10 196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300 000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3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Начислены расходы на регистрацию  программного продукта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2 106 3</a:t>
                      </a: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 320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2 303 05 731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10 0000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3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Начислены расходы на доработку программного продукта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2 106 3</a:t>
                      </a: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 320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2 302 26 734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Принятие к учету программного продукта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2 102 3</a:t>
                      </a: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I320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2 106 3</a:t>
                      </a:r>
                      <a:r>
                        <a:rPr lang="en-US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 320</a:t>
                      </a:r>
                      <a:endParaRPr lang="ru-RU" sz="16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322 000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3057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424456"/>
                </a:solidFill>
              </a:rPr>
              <a:t>Стандарт "Нематериальные активы"</a:t>
            </a:r>
            <a:br>
              <a:rPr lang="ru-RU" sz="3600" dirty="0">
                <a:solidFill>
                  <a:srgbClr val="424456"/>
                </a:solidFill>
              </a:rPr>
            </a:br>
            <a:r>
              <a:rPr lang="ru-RU" sz="3600" dirty="0">
                <a:solidFill>
                  <a:srgbClr val="424456"/>
                </a:solidFill>
              </a:rPr>
              <a:t/>
            </a:r>
            <a:br>
              <a:rPr lang="ru-RU" sz="3600" dirty="0">
                <a:solidFill>
                  <a:srgbClr val="42445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6554" y="2636913"/>
            <a:ext cx="2952328" cy="3240360"/>
          </a:xfrm>
        </p:spPr>
        <p:txBody>
          <a:bodyPr>
            <a:normAutofit fontScale="925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79912" y="1700808"/>
            <a:ext cx="4906888" cy="5074579"/>
          </a:xfrm>
        </p:spPr>
        <p:txBody>
          <a:bodyPr>
            <a:normAutofit fontScale="92500"/>
          </a:bodyPr>
          <a:lstStyle/>
          <a:p>
            <a:pPr marL="109728" indent="0" fontAlgn="base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учетной политике закрепите: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аналитику к счету 102 00 для активов с неопределенным сроком полезного использования, а также объектов, созданных самим учреждением;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методы начисления амортизации в отношении активов, которые отражаются на счетах 102 00 и 111 60;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порядок учета прав пользования нематериальными активами, у которых срок полезного использования составляет 12 месяцев и менее.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554" y="3370353"/>
            <a:ext cx="2952328" cy="234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23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47664" y="2348880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Calibri"/>
              </a:rPr>
              <a:t>Рассмотрим затраты на разработку интернет-сайта, созданного собственными силами - работниками учреждения.</a:t>
            </a:r>
          </a:p>
        </p:txBody>
      </p:sp>
    </p:spTree>
    <p:extLst>
      <p:ext uri="{BB962C8B-B14F-4D97-AF65-F5344CB8AC3E}">
        <p14:creationId xmlns:p14="http://schemas.microsoft.com/office/powerpoint/2010/main" val="84361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Создание ИНТЕРНЕТ САЙТА счет 102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just">
              <a:buNone/>
            </a:pPr>
            <a:r>
              <a:rPr lang="ru-RU" dirty="0">
                <a:latin typeface="Calibri"/>
              </a:rPr>
              <a:t>При создании интернет-сайта работниками учреждения в первоначальную стоимость объекта нематериальных активов могут быть включены гонорары, выплачиваемые работникам за выполненную работу (если они предусмотрены), страховые взносы на указанные выплаты, а также расходы на регистрацию доменного имени интернет-сайта, услуги хостинга и иные расходы, связанные с непосредственным созданием интернет-сайта.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12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ВКЛЮЧАЕТСЯ В 102 СЧЕТ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Calibri"/>
              </a:rPr>
              <a:t>Затраты на покупку, подготовку и эксплуатацию оборудования (например, веб-серверы, промежуточные серверы, рабочие серверы и подключение к Интернету) не относят к затратам, формирующих первоначальную стоимость объекта нематериальных активов.</a:t>
            </a:r>
          </a:p>
          <a:p>
            <a:pPr algn="just"/>
            <a:r>
              <a:rPr lang="ru-RU" dirty="0">
                <a:latin typeface="Calibri"/>
              </a:rPr>
              <a:t>Кроме того, когда у организации бюджетной сферы возникают затраты на размещение интернет-сайта с использованием услуг провайдера Интернет связи, то такие затраты также признаются в качестве расходов текущего периода в момент их возникновения.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957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564904"/>
            <a:ext cx="7992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2800" b="1" dirty="0">
                <a:latin typeface="Calibri"/>
                <a:ea typeface="Times New Roman"/>
                <a:cs typeface="Calibri"/>
              </a:rPr>
              <a:t>Принятие к бухгалтерскому учету неучтенных объектов нематериальных активов, выявленных по результатам проведения проверок и (или) инвентаризации активов, отражается в корреспонденции с кредитом счета 040110199 "Прочие </a:t>
            </a:r>
            <a:r>
              <a:rPr lang="ru-RU" sz="2800" b="1" dirty="0" err="1">
                <a:latin typeface="Calibri"/>
                <a:ea typeface="Times New Roman"/>
                <a:cs typeface="Calibri"/>
              </a:rPr>
              <a:t>неденежные</a:t>
            </a:r>
            <a:r>
              <a:rPr lang="ru-RU" sz="2800" b="1" dirty="0">
                <a:latin typeface="Calibri"/>
                <a:ea typeface="Times New Roman"/>
                <a:cs typeface="Calibri"/>
              </a:rPr>
              <a:t> безвозмездные поступления".</a:t>
            </a:r>
            <a:endParaRPr lang="ru-RU" sz="2800" b="1" dirty="0">
              <a:effectLst/>
              <a:latin typeface="Calibri"/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103114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1566696"/>
            <a:ext cx="7704856" cy="4043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Calibri"/>
                <a:ea typeface="Calibri"/>
                <a:cs typeface="Times New Roman"/>
              </a:rPr>
              <a:t>ПРИМЕР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Calibri"/>
                <a:ea typeface="Calibri"/>
                <a:cs typeface="Times New Roman"/>
              </a:rPr>
              <a:t>Бюджетное (автономное) учреждение  по результатам проведенной инвентаризации выявило не поставленный на учет сайт учреждения, используемый в деятельности учреждения, но не отраженный на балансе. Комиссия по поступлению и выбытию активов определила справедливую стоимость, эквивалентную сумме расходов на разработку сайта – 50 000 руб. Неучтенный НМА был принят к учету. </a:t>
            </a:r>
            <a:endParaRPr lang="ru-RU" sz="2400" b="1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406000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62776"/>
              </p:ext>
            </p:extLst>
          </p:nvPr>
        </p:nvGraphicFramePr>
        <p:xfrm>
          <a:off x="755576" y="1628800"/>
          <a:ext cx="7776866" cy="2160240"/>
        </p:xfrm>
        <a:graphic>
          <a:graphicData uri="http://schemas.openxmlformats.org/drawingml/2006/table">
            <a:tbl>
              <a:tblPr firstRow="1" firstCol="1" bandRow="1"/>
              <a:tblGrid>
                <a:gridCol w="2261147"/>
                <a:gridCol w="1838573"/>
                <a:gridCol w="1838573"/>
                <a:gridCol w="1838573"/>
              </a:tblGrid>
              <a:tr h="720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Содержание операции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Дебет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Кредит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Сумма</a:t>
                      </a: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руб.</a:t>
                      </a: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Принятие к учету НМА по справедливой стоимости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2 102 2</a:t>
                      </a: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 320</a:t>
                      </a:r>
                      <a:endParaRPr lang="ru-RU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2 401 10 19</a:t>
                      </a:r>
                      <a:r>
                        <a:rPr lang="ru-RU" sz="20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2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0 000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3099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1844825"/>
            <a:ext cx="74888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Calibri"/>
                <a:ea typeface="Times New Roman"/>
                <a:cs typeface="Calibri"/>
              </a:rPr>
              <a:t>. </a:t>
            </a:r>
            <a:r>
              <a:rPr lang="ru-RU" sz="2800" b="1" dirty="0" smtClean="0">
                <a:latin typeface="Calibri"/>
                <a:ea typeface="Times New Roman"/>
                <a:cs typeface="Calibri"/>
              </a:rPr>
              <a:t>Автономное (бюджетное) </a:t>
            </a:r>
            <a:r>
              <a:rPr lang="ru-RU" sz="2800" b="1" dirty="0">
                <a:latin typeface="Calibri"/>
                <a:ea typeface="Times New Roman"/>
                <a:cs typeface="Calibri"/>
              </a:rPr>
              <a:t>учреждение заключило договор на приобретение исключительных прав на использование промышленного образца. Стоимость приобретения по договору составила </a:t>
            </a:r>
            <a:r>
              <a:rPr lang="ru-RU" sz="2800" b="1" dirty="0" smtClean="0">
                <a:latin typeface="Calibri"/>
                <a:ea typeface="Times New Roman"/>
                <a:cs typeface="Calibri"/>
              </a:rPr>
              <a:t>250 </a:t>
            </a:r>
            <a:r>
              <a:rPr lang="ru-RU" sz="2800" b="1" dirty="0">
                <a:latin typeface="Calibri"/>
                <a:ea typeface="Times New Roman"/>
                <a:cs typeface="Calibri"/>
              </a:rPr>
              <a:t>000 рублей. Стоимость консультационных услуг сторонней организации составила </a:t>
            </a:r>
            <a:r>
              <a:rPr lang="ru-RU" sz="2800" b="1" dirty="0" smtClean="0">
                <a:latin typeface="Calibri"/>
                <a:ea typeface="Times New Roman"/>
                <a:cs typeface="Calibri"/>
              </a:rPr>
              <a:t>20 </a:t>
            </a:r>
            <a:r>
              <a:rPr lang="ru-RU" sz="2800" b="1" dirty="0">
                <a:latin typeface="Calibri"/>
                <a:ea typeface="Times New Roman"/>
                <a:cs typeface="Calibri"/>
              </a:rPr>
              <a:t>000 рублей. Сбор за выдачу свидетельства о регистрации права - 1 500 рублей.</a:t>
            </a:r>
            <a:endParaRPr lang="ru-RU" sz="2800" b="1" dirty="0">
              <a:effectLst/>
              <a:latin typeface="Calibri"/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102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2276872"/>
            <a:ext cx="6120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sz="2400" b="1" dirty="0">
                <a:latin typeface="Calibri"/>
                <a:ea typeface="Times New Roman"/>
                <a:cs typeface="Calibri"/>
              </a:rPr>
              <a:t>В бухгалтерском учете </a:t>
            </a:r>
            <a:r>
              <a:rPr lang="ru-RU" sz="2400" b="1" dirty="0" smtClean="0">
                <a:latin typeface="Calibri"/>
                <a:ea typeface="Times New Roman"/>
                <a:cs typeface="Calibri"/>
              </a:rPr>
              <a:t>(автономного) бюджетного </a:t>
            </a:r>
            <a:r>
              <a:rPr lang="ru-RU" sz="2400" b="1" dirty="0">
                <a:latin typeface="Calibri"/>
                <a:ea typeface="Times New Roman"/>
                <a:cs typeface="Calibri"/>
              </a:rPr>
              <a:t>учреждения формирование первоначальной стоимости объекта нематериальных активов отражается:</a:t>
            </a:r>
            <a:endParaRPr lang="ru-RU" sz="2400" b="1" dirty="0">
              <a:effectLst/>
              <a:latin typeface="Calibri"/>
              <a:ea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746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66317"/>
              </p:ext>
            </p:extLst>
          </p:nvPr>
        </p:nvGraphicFramePr>
        <p:xfrm>
          <a:off x="179512" y="332174"/>
          <a:ext cx="8964487" cy="7055384"/>
        </p:xfrm>
        <a:graphic>
          <a:graphicData uri="http://schemas.openxmlformats.org/drawingml/2006/table">
            <a:tbl>
              <a:tblPr/>
              <a:tblGrid>
                <a:gridCol w="2787302"/>
                <a:gridCol w="2350551"/>
                <a:gridCol w="2350551"/>
                <a:gridCol w="1476083"/>
              </a:tblGrid>
              <a:tr h="32650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Содержание операции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Номер счета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Сумма, руб.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5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по дебету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по кредиту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Приобретение исключительных прав на использование промышленного образца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2 106 3R 320 "Увеличение вложений в нематериальные активы - опытно-конструкторские и технологические разработки"</a:t>
                      </a:r>
                    </a:p>
                  </a:txBody>
                  <a:tcPr marL="24734" marR="24734" marT="40692" marB="40692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2 302 32 730 "Увеличение кредиторской задолженности по приобретению нематериальных активов"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250 </a:t>
                      </a: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000</a:t>
                      </a:r>
                    </a:p>
                  </a:txBody>
                  <a:tcPr marL="24734" marR="24734" marT="40692" marB="406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Оплата консультационных услуг сторонней организации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2 106 3R 320 "Увеличение вложений в нематериальные активы - опытно-конструкторские и технологические разработки"</a:t>
                      </a:r>
                    </a:p>
                  </a:txBody>
                  <a:tcPr marL="24734" marR="24734" marT="40692" marB="40692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2 302 26 730 "Увеличение кредиторской задолженности по прочим работам, услугам"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20 </a:t>
                      </a: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000</a:t>
                      </a:r>
                    </a:p>
                  </a:txBody>
                  <a:tcPr marL="24734" marR="24734" marT="40692" marB="406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Оплата сбора за выдачу свидетельства о регистрации права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2 106 3R 320 "Увеличение вложений в нематериальные активы - опытно-конструкторские и технологические разработки"</a:t>
                      </a:r>
                    </a:p>
                  </a:txBody>
                  <a:tcPr marL="24734" marR="24734" marT="40692" marB="40692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2 303 05 730 "Увеличение кредиторской задолженности по прочим платежам в бюджет"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1 500</a:t>
                      </a:r>
                    </a:p>
                  </a:txBody>
                  <a:tcPr marL="24734" marR="24734" marT="40692" marB="406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Признание объекта нематериальных активов в виде исключительных прав на промышленный образец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2 102 3R 320 "Увеличение стоимости опытно-конструкторских и технологических разработок"</a:t>
                      </a:r>
                    </a:p>
                  </a:txBody>
                  <a:tcPr marL="24734" marR="24734" marT="40692" marB="406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2 106 3R 320 "Увеличение вложений в нематериальные активы - опытно-конструкторские и технологические разработки"</a:t>
                      </a:r>
                    </a:p>
                  </a:txBody>
                  <a:tcPr marL="24734" marR="24734" marT="40692" marB="40692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271 </a:t>
                      </a: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500</a:t>
                      </a:r>
                    </a:p>
                  </a:txBody>
                  <a:tcPr marL="24734" marR="24734" marT="40692" marB="4069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16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424456"/>
                </a:solidFill>
              </a:rPr>
              <a:t>Стандарт "Нематериальные активы"</a:t>
            </a:r>
            <a:br>
              <a:rPr lang="ru-RU" dirty="0">
                <a:solidFill>
                  <a:srgbClr val="424456"/>
                </a:solidFill>
              </a:rPr>
            </a:br>
            <a:r>
              <a:rPr lang="ru-RU" dirty="0">
                <a:solidFill>
                  <a:srgbClr val="424456"/>
                </a:solidFill>
              </a:rPr>
              <a:t/>
            </a:r>
            <a:br>
              <a:rPr lang="ru-RU" dirty="0">
                <a:solidFill>
                  <a:srgbClr val="424456"/>
                </a:solidFill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91880" y="1772816"/>
            <a:ext cx="5194920" cy="500257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b="1" dirty="0" smtClean="0">
                <a:solidFill>
                  <a:srgbClr val="666666"/>
                </a:solidFill>
                <a:latin typeface="PT Sans"/>
              </a:rPr>
              <a:t>Обратите </a:t>
            </a:r>
            <a:r>
              <a:rPr lang="ru-RU" b="1" dirty="0">
                <a:solidFill>
                  <a:srgbClr val="666666"/>
                </a:solidFill>
                <a:latin typeface="PT Sans"/>
              </a:rPr>
              <a:t>внимание: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в стандарте предусмотрены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единые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правила учета в отношении активов, которые отражаются на счетах 102 00 и 111 60. Для объектов, у которых срок полезного использования составляет 12 месяцев и менее, порядок учета не установлен. Определите его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по согласованию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с учредителем и </a:t>
            </a:r>
            <a:r>
              <a:rPr lang="ru-RU" dirty="0" err="1">
                <a:solidFill>
                  <a:srgbClr val="666666"/>
                </a:solidFill>
                <a:latin typeface="PT Sans"/>
              </a:rPr>
              <a:t>финорганом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 Возможно, что в отношении прав пользования, предоставленных на подобный срок, вы согласуете прежний порядок учета с использованием счетов 401 50 и 01.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564904"/>
            <a:ext cx="2736850" cy="2171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51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424456"/>
                </a:solidFill>
              </a:rPr>
              <a:t>Стандарт "Нематериальные активы"</a:t>
            </a:r>
            <a:br>
              <a:rPr lang="ru-RU" sz="3600" dirty="0">
                <a:solidFill>
                  <a:srgbClr val="424456"/>
                </a:solidFill>
              </a:rPr>
            </a:br>
            <a:r>
              <a:rPr lang="ru-RU" sz="3600" dirty="0">
                <a:solidFill>
                  <a:srgbClr val="424456"/>
                </a:solidFill>
              </a:rPr>
              <a:t/>
            </a:r>
            <a:br>
              <a:rPr lang="ru-RU" sz="3600" dirty="0">
                <a:solidFill>
                  <a:srgbClr val="42445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6554" y="2636913"/>
            <a:ext cx="2952328" cy="3240360"/>
          </a:xfrm>
        </p:spPr>
        <p:txBody>
          <a:bodyPr>
            <a:normAutofit fontScale="925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79912" y="1700808"/>
            <a:ext cx="4906888" cy="5074579"/>
          </a:xfrm>
        </p:spPr>
        <p:txBody>
          <a:bodyPr>
            <a:normAutofit fontScale="92500"/>
          </a:bodyPr>
          <a:lstStyle/>
          <a:p>
            <a:pPr marL="109728" indent="0" fontAlgn="base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учетной политике закрепите: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аналитику к счету 102 00 для активов с неопределенным сроком полезного использования, а также объектов, созданных самим учреждением;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методы начисления амортизации в отношении активов, которые отражаются на счетах 102 00 и 111 60;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порядок учета прав пользования нематериальными активами, у которых срок полезного использования составляет 12 месяцев и менее.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2952328" cy="234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66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Изменения в План счетов для учета нематериальных активов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378913"/>
            <a:ext cx="3466728" cy="439647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067944" y="2276872"/>
            <a:ext cx="4618856" cy="449851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Со следующего года для учета нематериальных активов в планы счетов вводятся единые аналитические коды N, R, I, D по счетам 102 00, 104 00, 106 00, 114 00. В отношении прав пользования нематериальными активами предусмотрят группу "60" по счетам 104 00, 106 00, 111 00, 114 00.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78913"/>
            <a:ext cx="3384376" cy="417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39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43000"/>
            <a:ext cx="8075240" cy="773832"/>
          </a:xfrm>
        </p:spPr>
        <p:txBody>
          <a:bodyPr>
            <a:normAutofit/>
          </a:bodyPr>
          <a:lstStyle/>
          <a:p>
            <a:r>
              <a:rPr lang="ru-RU" sz="3400" dirty="0" smtClean="0">
                <a:solidFill>
                  <a:srgbClr val="666666"/>
                </a:solidFill>
                <a:latin typeface="PT Sans"/>
              </a:rPr>
              <a:t>Стандарт «Нематериальные активы»</a:t>
            </a:r>
            <a:endParaRPr lang="ru-RU" sz="3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1916832"/>
            <a:ext cx="4690864" cy="485855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Нематериальные активы и права на их использование можно будет амортизировать одним из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трех методов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 Перечень последних такой же, как для основных средств.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Правила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 указывающие, как выбирать метод амортизации, тоже сходны с теми, что применяются в отношении основных средств.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2950720" cy="2341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69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424456"/>
                </a:solidFill>
              </a:rPr>
              <a:t>Стандарт "Нематериальные активы"</a:t>
            </a:r>
            <a:br>
              <a:rPr lang="ru-RU" sz="3600" dirty="0">
                <a:solidFill>
                  <a:srgbClr val="424456"/>
                </a:solidFill>
              </a:rPr>
            </a:br>
            <a:r>
              <a:rPr lang="ru-RU" sz="3600" dirty="0">
                <a:solidFill>
                  <a:srgbClr val="424456"/>
                </a:solidFill>
              </a:rPr>
              <a:t/>
            </a:r>
            <a:br>
              <a:rPr lang="ru-RU" sz="3600" dirty="0">
                <a:solidFill>
                  <a:srgbClr val="42445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6554" y="2636913"/>
            <a:ext cx="2952328" cy="3240360"/>
          </a:xfrm>
        </p:spPr>
        <p:txBody>
          <a:bodyPr>
            <a:normAutofit fontScale="925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79912" y="1700808"/>
            <a:ext cx="4906888" cy="5074579"/>
          </a:xfrm>
        </p:spPr>
        <p:txBody>
          <a:bodyPr>
            <a:normAutofit fontScale="92500"/>
          </a:bodyPr>
          <a:lstStyle/>
          <a:p>
            <a:pPr marL="109728" indent="0" fontAlgn="base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учетной политике закрепите: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аналитику к счету 102 00 для активов с неопределенным сроком полезного использования, а также объектов, созданных самим учреждением;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методы начисления амортизации в отношении активов, которые отражаются на счетах 102 00 и 111 60;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порядок учета прав пользования нематериальными активами, у которых срок полезного использования составляет 12 месяцев и менее.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70" y="2561206"/>
            <a:ext cx="2952328" cy="2343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43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666666"/>
                </a:solidFill>
                <a:latin typeface="PT Sans"/>
              </a:rPr>
              <a:t/>
            </a:r>
            <a:br>
              <a:rPr lang="ru-RU" dirty="0" smtClean="0">
                <a:solidFill>
                  <a:srgbClr val="666666"/>
                </a:solidFill>
                <a:latin typeface="PT Sans"/>
              </a:rPr>
            </a:br>
            <a:r>
              <a:rPr lang="ru-RU" dirty="0" smtClean="0">
                <a:solidFill>
                  <a:srgbClr val="666666"/>
                </a:solidFill>
                <a:latin typeface="PT Sans"/>
              </a:rPr>
              <a:t>Стандарт 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"Выплаты персоналу"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19872" y="1916832"/>
            <a:ext cx="5266928" cy="4858555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ru-RU" sz="2200" dirty="0">
                <a:solidFill>
                  <a:srgbClr val="666666"/>
                </a:solidFill>
                <a:latin typeface="PT Sans"/>
              </a:rPr>
              <a:t>В учетной политике предусмотрите, на какую дату будете впервые начислять резерв по пенсионным и иным аналогичным выплатам. Это новый вид резерва. Он </a:t>
            </a:r>
            <a:r>
              <a:rPr lang="ru-RU" sz="2200" dirty="0">
                <a:solidFill>
                  <a:srgbClr val="413A61"/>
                </a:solidFill>
                <a:latin typeface="PT Sans"/>
                <a:hlinkClick r:id="rId2"/>
              </a:rPr>
              <a:t>включает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 суммы государственного пенсионного обеспечения (кроме выплат из ПФР), а также суммы, которые назначаются на основании локального акта организации по достижении работником установленного законом пенсионного возраста или стажа работы.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3298222" cy="291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667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666666"/>
                </a:solidFill>
                <a:latin typeface="PT Sans"/>
              </a:rPr>
              <a:t/>
            </a:r>
            <a:br>
              <a:rPr lang="ru-RU" dirty="0" smtClean="0">
                <a:solidFill>
                  <a:srgbClr val="666666"/>
                </a:solidFill>
                <a:latin typeface="PT Sans"/>
              </a:rPr>
            </a:br>
            <a:r>
              <a:rPr lang="ru-RU" dirty="0" smtClean="0">
                <a:solidFill>
                  <a:srgbClr val="666666"/>
                </a:solidFill>
                <a:latin typeface="PT Sans"/>
              </a:rPr>
              <a:t>Стандарт 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"Выплаты персоналу"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844824"/>
            <a:ext cx="4042792" cy="4930563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sz="1900" dirty="0">
                <a:solidFill>
                  <a:srgbClr val="666666"/>
                </a:solidFill>
                <a:latin typeface="PT Sans"/>
              </a:rPr>
              <a:t>Порядок первоначального признания резерва </a:t>
            </a:r>
            <a:r>
              <a:rPr lang="ru-RU" sz="1900" dirty="0">
                <a:solidFill>
                  <a:srgbClr val="413A61"/>
                </a:solidFill>
                <a:latin typeface="PT Sans"/>
                <a:hlinkClick r:id="rId2"/>
              </a:rPr>
              <a:t>согласуйте</a:t>
            </a:r>
            <a:r>
              <a:rPr lang="ru-RU" sz="1900" dirty="0">
                <a:solidFill>
                  <a:srgbClr val="666666"/>
                </a:solidFill>
                <a:latin typeface="PT Sans"/>
              </a:rPr>
              <a:t> с учредителем и </a:t>
            </a:r>
            <a:r>
              <a:rPr lang="ru-RU" sz="1900" dirty="0" err="1">
                <a:solidFill>
                  <a:srgbClr val="666666"/>
                </a:solidFill>
                <a:latin typeface="PT Sans"/>
              </a:rPr>
              <a:t>финорганом</a:t>
            </a:r>
            <a:r>
              <a:rPr lang="ru-RU" sz="1900" dirty="0">
                <a:solidFill>
                  <a:srgbClr val="666666"/>
                </a:solidFill>
                <a:latin typeface="PT Sans"/>
              </a:rPr>
              <a:t>. В стандарте этот вопрос не урегулирован. При этом требования к учету нового вида резерва </a:t>
            </a:r>
            <a:r>
              <a:rPr lang="ru-RU" sz="1900" dirty="0">
                <a:solidFill>
                  <a:srgbClr val="413A61"/>
                </a:solidFill>
                <a:latin typeface="PT Sans"/>
                <a:hlinkClick r:id="rId3"/>
              </a:rPr>
              <a:t>применяются</a:t>
            </a:r>
            <a:r>
              <a:rPr lang="ru-RU" sz="1900" dirty="0">
                <a:solidFill>
                  <a:srgbClr val="666666"/>
                </a:solidFill>
                <a:latin typeface="PT Sans"/>
              </a:rPr>
              <a:t> с 1 января 2021 года. Показатель по счету 401 60 будете отражать в том числе в промежуточной отчетности следующего года. </a:t>
            </a:r>
            <a:r>
              <a:rPr lang="ru-RU" sz="1900" dirty="0" smtClean="0">
                <a:solidFill>
                  <a:srgbClr val="666666"/>
                </a:solidFill>
                <a:latin typeface="PT Sans"/>
              </a:rPr>
              <a:t>Предполагается, </a:t>
            </a:r>
            <a:r>
              <a:rPr lang="ru-RU" sz="1900" dirty="0">
                <a:solidFill>
                  <a:srgbClr val="666666"/>
                </a:solidFill>
                <a:latin typeface="PT Sans"/>
              </a:rPr>
              <a:t>что показатели такой отчетности должны учитывать информацию о новом виде резерва.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96952"/>
            <a:ext cx="3298222" cy="2914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78270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Стандарт «Непроизведенные активы»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3394720" cy="435449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2060848"/>
            <a:ext cx="4690864" cy="471453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основном изменения коснутся учреждений, которые выполняют функции по управлению госимуществом в сфере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недропользования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endParaRPr lang="ru-RU" dirty="0" smtClean="0">
              <a:solidFill>
                <a:srgbClr val="666666"/>
              </a:solidFill>
              <a:latin typeface="PT Sans"/>
            </a:endParaRPr>
          </a:p>
          <a:p>
            <a:pPr marL="109728" indent="0">
              <a:buNone/>
            </a:pPr>
            <a:r>
              <a:rPr lang="ru-RU" dirty="0" smtClean="0">
                <a:solidFill>
                  <a:srgbClr val="413A61"/>
                </a:solidFill>
                <a:latin typeface="PT Sans"/>
                <a:hlinkClick r:id="rId3"/>
              </a:rPr>
              <a:t>водных ресурсов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некультивируемых биологических ресурсов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или иных непроизведенных активов, помимо земельных участков.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34" y="299695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12891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Стандарт «Непроизведенные активы»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492897"/>
            <a:ext cx="3133775" cy="237626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23928" y="2132856"/>
            <a:ext cx="4762872" cy="464253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отношении земель появятся новшества для органов, которые учитывают земельные участки, не закрепленные за кем-либо на правах постоянного (бессрочного) пользования. В ходе инвентаризации первым надо обратить внимание на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правила формирования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инвентарных объектов, вторым — на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порядок учета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земельных участков, не внесенных в ЕГРН.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50312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Стандарт «Непроизведенные активы»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420888"/>
            <a:ext cx="3466728" cy="435449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400" dirty="0">
                <a:solidFill>
                  <a:srgbClr val="666666"/>
                </a:solidFill>
                <a:latin typeface="PT Sans"/>
              </a:rPr>
              <a:t>В стандарте для тех и других организаций определены правила </a:t>
            </a:r>
            <a:r>
              <a:rPr lang="ru-RU" sz="2400" dirty="0">
                <a:solidFill>
                  <a:srgbClr val="413A61"/>
                </a:solidFill>
                <a:latin typeface="PT Sans"/>
                <a:hlinkClick r:id="rId2"/>
              </a:rPr>
              <a:t>первоначальной оценки</a:t>
            </a:r>
            <a:r>
              <a:rPr lang="ru-RU" sz="2400" dirty="0">
                <a:solidFill>
                  <a:srgbClr val="666666"/>
                </a:solidFill>
                <a:latin typeface="PT Sans"/>
              </a:rPr>
              <a:t> и </a:t>
            </a:r>
            <a:r>
              <a:rPr lang="ru-RU" sz="2400" dirty="0">
                <a:solidFill>
                  <a:srgbClr val="413A61"/>
                </a:solidFill>
                <a:latin typeface="PT Sans"/>
                <a:hlinkClick r:id="rId3"/>
              </a:rPr>
              <a:t>переоценки</a:t>
            </a:r>
            <a:r>
              <a:rPr lang="ru-RU" sz="2400" dirty="0">
                <a:solidFill>
                  <a:srgbClr val="666666"/>
                </a:solidFill>
                <a:latin typeface="PT Sans"/>
              </a:rPr>
              <a:t> </a:t>
            </a:r>
            <a:r>
              <a:rPr lang="ru-RU" sz="2400" dirty="0" err="1" smtClean="0">
                <a:solidFill>
                  <a:srgbClr val="666666"/>
                </a:solidFill>
                <a:latin typeface="PT Sans"/>
              </a:rPr>
              <a:t>стои</a:t>
            </a:r>
            <a:r>
              <a:rPr lang="ru-RU" sz="2400" dirty="0" smtClean="0">
                <a:solidFill>
                  <a:srgbClr val="666666"/>
                </a:solidFill>
                <a:latin typeface="PT Sans"/>
              </a:rPr>
              <a:t>-мости </a:t>
            </a:r>
            <a:r>
              <a:rPr lang="ru-RU" sz="2400" dirty="0">
                <a:solidFill>
                  <a:srgbClr val="666666"/>
                </a:solidFill>
                <a:latin typeface="PT Sans"/>
              </a:rPr>
              <a:t>непроизведенных активов. Учетную политику надо привести в соответствие с этими правилами.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6896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85762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26642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666666"/>
                </a:solidFill>
                <a:latin typeface="PT Sans"/>
              </a:rPr>
              <a:t/>
            </a:r>
            <a:br>
              <a:rPr lang="ru-RU" dirty="0" smtClean="0">
                <a:solidFill>
                  <a:srgbClr val="666666"/>
                </a:solidFill>
                <a:latin typeface="PT Sans"/>
              </a:rPr>
            </a:br>
            <a:r>
              <a:rPr lang="ru-RU" b="1" dirty="0">
                <a:latin typeface="Arial"/>
              </a:rPr>
              <a:t>Порядок формирования КБК скорректировали начиная с планирования показателей на 2021 год</a:t>
            </a:r>
            <a:r>
              <a:rPr lang="ru-RU" dirty="0">
                <a:latin typeface="Arial"/>
              </a:rPr>
              <a:t/>
            </a:r>
            <a:br>
              <a:rPr lang="ru-RU" dirty="0">
                <a:latin typeface="Arial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2492896"/>
            <a:ext cx="4546848" cy="4282491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 порядке формирования КБК N 85н появились новые КВР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246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247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614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5"/>
              </a:rPr>
              <a:t>624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6"/>
              </a:rPr>
              <a:t>635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и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7"/>
              </a:rPr>
              <a:t>816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 </a:t>
            </a:r>
            <a:endParaRPr lang="ru-RU" dirty="0" smtClean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 smtClean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>
              <a:solidFill>
                <a:srgbClr val="666666"/>
              </a:solidFill>
              <a:latin typeface="PT Sans"/>
            </a:endParaRPr>
          </a:p>
          <a:p>
            <a:pPr algn="just"/>
            <a:endParaRPr lang="ru-RU" i="1" dirty="0" smtClean="0">
              <a:solidFill>
                <a:srgbClr val="666666"/>
              </a:solidFill>
              <a:latin typeface="PT Sans"/>
            </a:endParaRPr>
          </a:p>
          <a:p>
            <a:pPr algn="just"/>
            <a:r>
              <a:rPr lang="ru-RU" i="1" dirty="0" smtClean="0">
                <a:latin typeface="Arial"/>
              </a:rPr>
              <a:t>Документ</a:t>
            </a:r>
            <a:r>
              <a:rPr lang="ru-RU" i="1" dirty="0">
                <a:latin typeface="Arial"/>
              </a:rPr>
              <a:t>: </a:t>
            </a:r>
            <a:r>
              <a:rPr lang="ru-RU" i="1" dirty="0">
                <a:solidFill>
                  <a:srgbClr val="0000FF"/>
                </a:solidFill>
                <a:latin typeface="Arial"/>
                <a:hlinkClick r:id="rId8"/>
              </a:rPr>
              <a:t>Приказ Минфина России от 08.06.2020 N 98н</a:t>
            </a:r>
            <a:endParaRPr lang="ru-RU" dirty="0">
              <a:solidFill>
                <a:srgbClr val="0000FF"/>
              </a:solidFill>
              <a:latin typeface="Arial"/>
              <a:hlinkClick r:id="rId8"/>
            </a:endParaRPr>
          </a:p>
          <a:p>
            <a:pPr marL="10972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4100512" cy="272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4713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НОВЫЙ ВИД РАСХОДОВ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2204864"/>
            <a:ext cx="4470648" cy="4525963"/>
          </a:xfrm>
        </p:spPr>
        <p:txBody>
          <a:bodyPr>
            <a:normAutofit fontScale="85000" lnSpcReduction="10000"/>
          </a:bodyPr>
          <a:lstStyle/>
          <a:p>
            <a:pPr marL="109728" indent="0" algn="just">
              <a:buNone/>
            </a:pPr>
            <a:r>
              <a:rPr lang="ru-RU" dirty="0">
                <a:latin typeface="Arial"/>
              </a:rPr>
              <a:t>По коду 247 отражают оплату потребленных энергетических и коммунальных ресурсов в рамках договоров поставки электроэнергии, газа и договоров теплоснабжения. По нему также учитывают оплату услуг транспортировки этих ресурсов по газораспределительным, электрическим и тепловым сетям. Новый код применяют все учреждения и органы, кроме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заграничных подразделений госорганов. Перечень учитываемых по нему затрат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закрытый. Оплату иных ресурсов или оплату по договорам других видов отражайте в прежнем </a:t>
            </a:r>
            <a:r>
              <a:rPr lang="ru-RU" dirty="0" err="1" smtClean="0">
                <a:solidFill>
                  <a:srgbClr val="0000FF"/>
                </a:solidFill>
                <a:latin typeface="Arial"/>
                <a:hlinkClick r:id="rId3"/>
              </a:rPr>
              <a:t>порядке.Водоснабжение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3"/>
              </a:rPr>
              <a:t> по </a:t>
            </a:r>
            <a:r>
              <a:rPr lang="ru-RU" dirty="0" err="1" smtClean="0">
                <a:solidFill>
                  <a:srgbClr val="0000FF"/>
                </a:solidFill>
                <a:latin typeface="Arial"/>
                <a:hlinkClick r:id="rId3"/>
              </a:rPr>
              <a:t>по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3"/>
              </a:rPr>
              <a:t> виду расходов 244, как и прежде.</a:t>
            </a:r>
            <a:endParaRPr lang="ru-RU" dirty="0">
              <a:solidFill>
                <a:srgbClr val="0000FF"/>
              </a:solidFill>
              <a:latin typeface="Arial"/>
              <a:hlinkClick r:id="rId3"/>
            </a:endParaRPr>
          </a:p>
          <a:p>
            <a:endParaRPr lang="ru-RU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4038600" cy="2684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83724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НОВЫЙ ВИД РАСХОДОВ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3968" y="2132856"/>
            <a:ext cx="4402832" cy="464253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Arial"/>
              </a:rPr>
              <a:t>По </a:t>
            </a:r>
            <a:r>
              <a:rPr lang="ru-RU" dirty="0">
                <a:latin typeface="Arial"/>
              </a:rPr>
              <a:t>коду 246 учитывают расходы на государственные информационные системы. Этот вид затрат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выделили из прежнего перечня расходов по КВР 242. Новый код по умолчанию применяют только федеральные госорганы и казенные учреждения. Региональные участники бюджетного процесса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применяют его лишь в том случае, если такое решение принял </a:t>
            </a:r>
            <a:r>
              <a:rPr lang="ru-RU" dirty="0" err="1">
                <a:solidFill>
                  <a:srgbClr val="0000FF"/>
                </a:solidFill>
                <a:latin typeface="Arial"/>
                <a:hlinkClick r:id="rId3"/>
              </a:rPr>
              <a:t>финорган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. Бюджетные и автономные учреждения этот код не используют.</a:t>
            </a:r>
          </a:p>
          <a:p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4035902" cy="268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94915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НОВЫЙ ВИД РАСХОДОВ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2060848"/>
            <a:ext cx="4474840" cy="4714539"/>
          </a:xfrm>
        </p:spPr>
        <p:txBody>
          <a:bodyPr>
            <a:normAutofit fontScale="92500" lnSpcReduction="10000"/>
          </a:bodyPr>
          <a:lstStyle/>
          <a:p>
            <a:pPr marL="109728" indent="0" algn="just">
              <a:buNone/>
            </a:pPr>
            <a:r>
              <a:rPr lang="ru-RU" dirty="0">
                <a:latin typeface="Arial"/>
              </a:rPr>
              <a:t>Остальные новые коды предназначены для учета субсидий по </a:t>
            </a:r>
            <a:r>
              <a:rPr lang="ru-RU" dirty="0" err="1">
                <a:solidFill>
                  <a:srgbClr val="0000FF"/>
                </a:solidFill>
                <a:latin typeface="Arial"/>
                <a:hlinkClick r:id="rId2"/>
              </a:rPr>
              <a:t>соцзаказу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. </a:t>
            </a:r>
            <a:r>
              <a:rPr lang="ru-RU" dirty="0" smtClean="0">
                <a:solidFill>
                  <a:srgbClr val="0000FF"/>
                </a:solidFill>
                <a:latin typeface="Arial"/>
                <a:hlinkClick r:id="rId2"/>
              </a:rPr>
              <a:t> Например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, по кодам 614 и 624 отражают субсидии бюджетным и автономным учреждениям на выполнение задания в рамках </a:t>
            </a:r>
            <a:r>
              <a:rPr lang="ru-RU" dirty="0" err="1">
                <a:solidFill>
                  <a:srgbClr val="0000FF"/>
                </a:solidFill>
                <a:latin typeface="Arial"/>
                <a:hlinkClick r:id="rId2"/>
              </a:rPr>
              <a:t>соцзаказа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.</a:t>
            </a:r>
          </a:p>
          <a:p>
            <a:pPr marL="109728" indent="0" algn="just">
              <a:buNone/>
            </a:pPr>
            <a:r>
              <a:rPr lang="ru-RU" dirty="0">
                <a:latin typeface="Arial"/>
              </a:rPr>
              <a:t>Дополнили перечень расходов по некоторым КВР. Так, по коду 241 теперь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отражают и технологические работы. По коду 340 помимо прочего учитывают стипендии, которые назначают в рамках программ основного и среднего общего образования, дополнительных общеобразовательных программ.</a:t>
            </a:r>
          </a:p>
          <a:p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4035902" cy="268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695345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КОДЫ ДЛЯ УЧЕТА РАСХОДОВ НА ПОВЫШЕНИЕ КВАЛИФИКАЦИИ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348880"/>
            <a:ext cx="3538736" cy="4426507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3254" y="2204864"/>
            <a:ext cx="4473546" cy="4570523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ru-RU" dirty="0">
                <a:latin typeface="Arial"/>
              </a:rPr>
              <a:t>Уточнили назначение некоторых разделов и подразделов классификации расходов. Например, в подразделе 0705 особо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указали, что расходы на повышение квалификации и переподготовку по нему учитывают только госорганы, органы местного самоуправления и казенные учреждения.</a:t>
            </a:r>
          </a:p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78" y="2996952"/>
            <a:ext cx="3770376" cy="2654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491458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Приказ для федеральных органов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109728" lvl="0" indent="0" algn="just">
              <a:buClr>
                <a:srgbClr val="A04DA3"/>
              </a:buClr>
              <a:buNone/>
            </a:pPr>
            <a:r>
              <a:rPr lang="ru-RU" sz="1700" dirty="0">
                <a:solidFill>
                  <a:prstClr val="black"/>
                </a:solidFill>
                <a:latin typeface="Arial"/>
              </a:rPr>
              <a:t>Начиная с составления бюджетов на 2021 год не применяются перечни кодов </a:t>
            </a:r>
            <a:r>
              <a:rPr lang="ru-RU" sz="1700" dirty="0">
                <a:solidFill>
                  <a:srgbClr val="0000FF"/>
                </a:solidFill>
                <a:latin typeface="Arial"/>
                <a:hlinkClick r:id="rId2"/>
              </a:rPr>
              <a:t>видов доходов, </a:t>
            </a:r>
            <a:r>
              <a:rPr lang="ru-RU" sz="1700" dirty="0">
                <a:solidFill>
                  <a:srgbClr val="0000FF"/>
                </a:solidFill>
                <a:latin typeface="Arial"/>
                <a:hlinkClick r:id="rId3"/>
              </a:rPr>
              <a:t>источников финансирования дефицитов бюджетов и </a:t>
            </a:r>
            <a:r>
              <a:rPr lang="ru-RU" sz="1700" dirty="0">
                <a:solidFill>
                  <a:srgbClr val="0000FF"/>
                </a:solidFill>
                <a:latin typeface="Arial"/>
                <a:hlinkClick r:id="rId4"/>
              </a:rPr>
              <a:t>направлений расходов за счет целевых межбюджетных трансфертов из федерального бюджета и бюджетов внебюджетных фондов РФ. Вместо них нужно руководствоваться </a:t>
            </a:r>
            <a:r>
              <a:rPr lang="ru-RU" sz="1700" dirty="0">
                <a:solidFill>
                  <a:srgbClr val="0000FF"/>
                </a:solidFill>
                <a:latin typeface="Arial"/>
                <a:hlinkClick r:id="rId5"/>
              </a:rPr>
              <a:t>новым Приказом N 99н.</a:t>
            </a:r>
          </a:p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64904"/>
            <a:ext cx="4035902" cy="2682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80234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ИЗМЕНЕНИЯ КОСГУ с 2021 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>
                <a:latin typeface=""/>
              </a:rPr>
              <a:t>МИНИСТЕРСТВО ФИНАНСОВ РОССИЙСКОЙ ФЕДЕРАЦИИ ПРИКАЗ от 29 сентября 2020 г. N 222н О ВНЕСЕНИИ ИЗМЕНЕНИЙ В ПОРЯДОК ПРИМЕНЕНИЯ КЛАССИФИКАЦИИ ОПЕРАЦИЙ СЕКТОРА ГОСУДАРСТВЕННОГО УПРАВЛЕНИЯ, УТВЕРЖДЕННЫЙ ПРИКАЗОМ МИНИСТЕРСТВА ФИНАНСОВ РОССИЙСКОЙ ФЕДЕРАЦИИ ОТ 29 НОЯБРЯ 2017 Г. N 209Н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Внесены поправки в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порядок применения КОСГУ N 209н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 Добавлена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подстатья 139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КОСГУ. По ней отражают доходы от возмещения затрат на мероприятия по сокращению травматизма, профзаболеваний сотрудников, а также на санаторно-курортное лечение тех, кто трудится во вредных или опасных условиях. Сохранено требование применять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подстатью 226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КОСГУ при учете затрат на покупку прав пользования нематериальными активами. Предусмотрены и другие изменения. 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95020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9952" y="2263552"/>
            <a:ext cx="4546848" cy="451183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На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подстатью 213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КОСГУ относите только расходы на уплату страховых взносов. С нового года пособия сотрудникам учреждений и органов, скорее всего, ФСС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будет выплачивать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сам. Оставшуюся за работодателем выплату </a:t>
            </a:r>
            <a:r>
              <a:rPr lang="ru-RU" dirty="0" err="1">
                <a:solidFill>
                  <a:srgbClr val="666666"/>
                </a:solidFill>
                <a:latin typeface="PT Sans"/>
              </a:rPr>
              <a:t>соцпособия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 на погребение учитывайте 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коду 265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 Оплату 4 дополнительных выходных дней для ухода за детьми-инвалидами отражайте 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5"/>
              </a:rPr>
              <a:t>коду 266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79438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36" y="3140968"/>
            <a:ext cx="3314670" cy="220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65663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КОСГУ с 2021 года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подстатье 292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КОСГУ учитывайте штрафные санкции за прочие нарушения законодательства о налогах, сборах и страховых взносах, а не только за просрочку уплаты последних. Ранее Минфин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требовал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отражать санкции за другие нарушения по коду 295 КОСГУ.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36" y="2741454"/>
            <a:ext cx="3310415" cy="220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383660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КОСГУ с 2021 года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79912" y="2060848"/>
            <a:ext cx="4906888" cy="471453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подстатье 226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КОСГУ продолжайте отражать расходы на приобретение неисключительных прав на использование программ, баз данных и других результатов интеллектуальной деятельности. Прежде подстатью для учета таких затрат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планировали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заменить кодами 352 и 353 КОСГУ.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310415" cy="220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45093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КОСГУ с 2021 года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2060848"/>
            <a:ext cx="4824536" cy="4714539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коду 352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принимайте к учету неисключительные права пользования результатами интеллектуальной деятельности, по которым можно определить срок полезного использования. Объекты с неопределенным сроком учитывайте 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коду 353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 Кассовые поступления и выбытия по этим кодам не отражайте. Уменьшение остаточной стоимости или выбытие данных прав пользования относите на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подстатьи 452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и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5"/>
              </a:rPr>
              <a:t>453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4904"/>
            <a:ext cx="3310415" cy="220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033288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КОСГУ с 2021 года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>
                <a:solidFill>
                  <a:srgbClr val="666666"/>
                </a:solidFill>
                <a:latin typeface="PT Sans"/>
              </a:rPr>
              <a:t>Обесценение нематериальных активов с определенным сроком полезного использования учитывайте 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коду 422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 с неопределенным сроком — по новому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коду 423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08920"/>
            <a:ext cx="3310415" cy="220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780406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ИЗМЕНЕНИЯ КОСГУ с 2021 года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960" y="2204864"/>
            <a:ext cx="4474840" cy="457052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Учреждения и органы, которые обеспечивают граждан льготными лекарствами и </a:t>
            </a:r>
            <a:r>
              <a:rPr lang="ru-RU" dirty="0" err="1">
                <a:solidFill>
                  <a:srgbClr val="666666"/>
                </a:solidFill>
                <a:latin typeface="PT Sans"/>
              </a:rPr>
              <a:t>медизделиями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, по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подстатье 263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КОСГУ отражают в том числе расходы на транспортировку, хранение этих ценностей и отпуск через аптеки. Ранее Минфин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относил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такие затраты к подстатье 226.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310415" cy="220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48790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ИЗМЕНЕНИЯ В ИНСТРУКЦИЮ №157Н, ПРИМЕНЯЕМЫЕ В 2020 ГОДУ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95536" y="1700808"/>
            <a:ext cx="4027112" cy="1001362"/>
          </a:xfrm>
        </p:spPr>
        <p:txBody>
          <a:bodyPr/>
          <a:lstStyle/>
          <a:p>
            <a:r>
              <a:rPr lang="ru-RU" dirty="0" smtClean="0"/>
              <a:t>ДЛЯ БЮДЖЕТНЫХ И АВТОНОМНЫХ УЧРЕЖДЕНИЙ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4716017" y="1628800"/>
            <a:ext cx="4046984" cy="1073370"/>
          </a:xfrm>
        </p:spPr>
        <p:txBody>
          <a:bodyPr/>
          <a:lstStyle/>
          <a:p>
            <a:r>
              <a:rPr lang="ru-RU" dirty="0" smtClean="0"/>
              <a:t>ДЛЯ КАЗЕННЫХ И ОРГАНОВ ВЛАСТИ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2"/>
          </p:nvPr>
        </p:nvSpPr>
        <p:spPr>
          <a:xfrm>
            <a:off x="395536" y="2708920"/>
            <a:ext cx="4041648" cy="3886200"/>
          </a:xfrm>
        </p:spPr>
        <p:txBody>
          <a:bodyPr>
            <a:normAutofit/>
          </a:bodyPr>
          <a:lstStyle/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МИНИСТЕРСТВО ФИНАНСОВ РОССИЙСКОЙ ФЕДЕРАЦИИ ПРИКАЗ от 30 октября 2020 г. N 253н </a:t>
            </a: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(изменения по 174н)</a:t>
            </a: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МИНИСТЕРСТВО ФИНАНСОВ РОССИЙСКОЙ ФЕДЕРАЦИИ ПРИКАЗ от 30 октября 2020 г. N 256н </a:t>
            </a: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(изменения по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183н)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4788024" y="2708920"/>
            <a:ext cx="4041775" cy="3886200"/>
          </a:xfrm>
        </p:spPr>
        <p:txBody>
          <a:bodyPr/>
          <a:lstStyle/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МИНИСТЕРСТВО ФИНАНСОВ РОССИЙСКОЙ ФЕДЕРАЦИИ ПРИКАЗ от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28 </a:t>
            </a:r>
            <a:r>
              <a:rPr lang="ru-RU" dirty="0">
                <a:solidFill>
                  <a:prstClr val="black"/>
                </a:solidFill>
                <a:latin typeface=""/>
              </a:rPr>
              <a:t>октября 2020 г. N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246н </a:t>
            </a:r>
            <a:endParaRPr lang="ru-RU" dirty="0">
              <a:solidFill>
                <a:prstClr val="black"/>
              </a:solidFill>
              <a:latin typeface=""/>
            </a:endParaRPr>
          </a:p>
          <a:p>
            <a:pPr lvl="0">
              <a:buClr>
                <a:srgbClr val="A04DA3"/>
              </a:buClr>
            </a:pPr>
            <a:r>
              <a:rPr lang="ru-RU" dirty="0">
                <a:solidFill>
                  <a:prstClr val="black"/>
                </a:solidFill>
                <a:latin typeface=""/>
              </a:rPr>
              <a:t>(изменения по </a:t>
            </a:r>
            <a:r>
              <a:rPr lang="ru-RU" dirty="0" smtClean="0">
                <a:solidFill>
                  <a:prstClr val="black"/>
                </a:solidFill>
                <a:latin typeface=""/>
              </a:rPr>
              <a:t>162н</a:t>
            </a:r>
            <a:r>
              <a:rPr lang="ru-RU" dirty="0">
                <a:solidFill>
                  <a:prstClr val="black"/>
                </a:solidFill>
                <a:latin typeface=""/>
              </a:rPr>
              <a:t>)</a:t>
            </a:r>
          </a:p>
          <a:p>
            <a:endParaRPr lang="ru-RU" dirty="0">
              <a:solidFill>
                <a:srgbClr val="1A0DAB"/>
              </a:solidFill>
              <a:hlinkClick r:id="rId2"/>
            </a:endParaRPr>
          </a:p>
          <a:p>
            <a:endParaRPr lang="ru-RU" dirty="0" smtClean="0">
              <a:solidFill>
                <a:srgbClr val="1A0DAB"/>
              </a:solidFill>
              <a:hlinkClick r:id="rId2"/>
            </a:endParaRPr>
          </a:p>
          <a:p>
            <a:endParaRPr lang="ru-RU" dirty="0">
              <a:solidFill>
                <a:srgbClr val="1A0DAB"/>
              </a:solidFill>
              <a:hlinkClick r:id="rId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24476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Опубликованы приказы с изменениями в инструкциях N 174н и N </a:t>
            </a:r>
            <a:r>
              <a:rPr lang="ru-RU" dirty="0" smtClean="0">
                <a:solidFill>
                  <a:srgbClr val="413A61"/>
                </a:solidFill>
                <a:latin typeface="PT Sans"/>
                <a:hlinkClick r:id="rId2"/>
              </a:rPr>
              <a:t>183н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2852936"/>
            <a:ext cx="4028256" cy="3922451"/>
          </a:xfrm>
        </p:spPr>
        <p:txBody>
          <a:bodyPr>
            <a:normAutofit/>
          </a:bodyPr>
          <a:lstStyle/>
          <a:p>
            <a:r>
              <a:rPr lang="ru-RU" dirty="0">
                <a:latin typeface=""/>
              </a:rPr>
              <a:t>МИНИСТЕРСТВО ФИНАНСОВ РОССИЙСКОЙ ФЕДЕРАЦИИ ПРИКАЗ от 30 октября 2020 г. N 253н </a:t>
            </a:r>
            <a:endParaRPr lang="ru-RU" dirty="0" smtClean="0">
              <a:latin typeface=""/>
            </a:endParaRPr>
          </a:p>
          <a:p>
            <a:r>
              <a:rPr lang="ru-RU" dirty="0" smtClean="0">
                <a:latin typeface=""/>
              </a:rPr>
              <a:t>(изменения по 174н)</a:t>
            </a:r>
          </a:p>
          <a:p>
            <a:r>
              <a:rPr lang="ru-RU" dirty="0" smtClean="0">
                <a:latin typeface=""/>
              </a:rPr>
              <a:t>МИНИСТЕРСТВО </a:t>
            </a:r>
            <a:r>
              <a:rPr lang="ru-RU" dirty="0">
                <a:latin typeface=""/>
              </a:rPr>
              <a:t>ФИНАНСОВ РОССИЙСКОЙ ФЕДЕРАЦИИ ПРИКАЗ от 30 октября 2020 г. N 256н </a:t>
            </a:r>
            <a:endParaRPr lang="ru-RU" dirty="0" smtClean="0">
              <a:latin typeface=""/>
            </a:endParaRPr>
          </a:p>
          <a:p>
            <a:r>
              <a:rPr lang="ru-RU" dirty="0" smtClean="0">
                <a:latin typeface=""/>
              </a:rPr>
              <a:t>(изменения по 183н)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109728" indent="0" fontAlgn="base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Скорректированы планы счетов и инструкции по их применению для бюджетных и автономных учреждений. Поправки </a:t>
            </a:r>
            <a:r>
              <a:rPr lang="ru-RU" dirty="0" smtClean="0">
                <a:solidFill>
                  <a:srgbClr val="666666"/>
                </a:solidFill>
                <a:latin typeface="PT Sans"/>
              </a:rPr>
              <a:t>вступили 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в силу 21 </a:t>
            </a:r>
            <a:r>
              <a:rPr lang="ru-RU" dirty="0" smtClean="0">
                <a:solidFill>
                  <a:srgbClr val="666666"/>
                </a:solidFill>
                <a:latin typeface="PT Sans"/>
              </a:rPr>
              <a:t>декабря 2020 года.</a:t>
            </a:r>
            <a:endParaRPr lang="ru-RU" dirty="0">
              <a:solidFill>
                <a:srgbClr val="666666"/>
              </a:solidFill>
              <a:latin typeface="PT Sans"/>
            </a:endParaRPr>
          </a:p>
          <a:p>
            <a:pPr marL="109728" indent="0" fontAlgn="base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Некоторые новые правила нужно начать применять еще до составления отчетности за 2020 год, другие — с 2021 года</a:t>
            </a:r>
            <a:r>
              <a:rPr lang="ru-RU" dirty="0" smtClean="0">
                <a:solidFill>
                  <a:srgbClr val="666666"/>
                </a:solidFill>
                <a:latin typeface="PT Sans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548866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548680"/>
            <a:ext cx="8363272" cy="1512168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Новые счета в Едином </a:t>
            </a:r>
            <a:r>
              <a:rPr lang="ru-RU" dirty="0">
                <a:solidFill>
                  <a:srgbClr val="0000FF"/>
                </a:solidFill>
                <a:latin typeface="Times New Roman"/>
                <a:ea typeface="Times New Roman"/>
                <a:cs typeface="Calibri"/>
                <a:hlinkClick r:id="rId2"/>
              </a:rPr>
              <a:t>плане</a:t>
            </a:r>
            <a:r>
              <a:rPr lang="ru-RU" dirty="0">
                <a:latin typeface="Times New Roman"/>
                <a:ea typeface="Times New Roman"/>
                <a:cs typeface="Calibri"/>
              </a:rPr>
              <a:t> счетов</a:t>
            </a:r>
            <a:r>
              <a:rPr lang="ru-RU" sz="3200" dirty="0">
                <a:latin typeface="Calibri"/>
                <a:ea typeface="Times New Roman"/>
                <a:cs typeface="Calibri"/>
              </a:rPr>
              <a:t/>
            </a:r>
            <a:br>
              <a:rPr lang="ru-RU" sz="3200" dirty="0">
                <a:latin typeface="Calibri"/>
                <a:ea typeface="Times New Roman"/>
                <a:cs typeface="Calibri"/>
              </a:rPr>
            </a:br>
            <a:r>
              <a:rPr lang="ru-RU" dirty="0">
                <a:latin typeface="Times New Roman"/>
                <a:ea typeface="Times New Roman"/>
                <a:cs typeface="Calibri"/>
              </a:rPr>
              <a:t> </a:t>
            </a:r>
            <a:r>
              <a:rPr lang="ru-RU" sz="3200" dirty="0">
                <a:latin typeface="Calibri"/>
                <a:ea typeface="Times New Roman"/>
                <a:cs typeface="Calibri"/>
              </a:rPr>
              <a:t/>
            </a:r>
            <a:br>
              <a:rPr lang="ru-RU" sz="3200" dirty="0">
                <a:latin typeface="Calibri"/>
                <a:ea typeface="Times New Roman"/>
                <a:cs typeface="Calibri"/>
              </a:rPr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449792"/>
          </a:xfrm>
        </p:spPr>
        <p:txBody>
          <a:bodyPr>
            <a:normAutofit fontScale="62500" lnSpcReduction="20000"/>
          </a:bodyPr>
          <a:lstStyle/>
          <a:p>
            <a:pPr indent="342900"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В Единый </a:t>
            </a:r>
            <a:r>
              <a:rPr lang="ru-RU" dirty="0">
                <a:solidFill>
                  <a:srgbClr val="0000FF"/>
                </a:solidFill>
                <a:latin typeface="Times New Roman"/>
                <a:ea typeface="Times New Roman"/>
                <a:cs typeface="Calibri"/>
                <a:hlinkClick r:id="rId2"/>
              </a:rPr>
              <a:t>план</a:t>
            </a:r>
            <a:r>
              <a:rPr lang="ru-RU" dirty="0">
                <a:latin typeface="Times New Roman"/>
                <a:ea typeface="Times New Roman"/>
                <a:cs typeface="Calibri"/>
              </a:rPr>
              <a:t> счетов добавлены: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1) </a:t>
            </a:r>
            <a:r>
              <a:rPr lang="ru-RU" b="1" dirty="0">
                <a:latin typeface="Times New Roman"/>
                <a:ea typeface="Times New Roman"/>
                <a:cs typeface="Calibri"/>
              </a:rPr>
              <a:t>балансовые счета</a:t>
            </a:r>
            <a:r>
              <a:rPr lang="ru-RU" dirty="0">
                <a:latin typeface="Times New Roman"/>
                <a:ea typeface="Times New Roman"/>
                <a:cs typeface="Calibri"/>
              </a:rPr>
              <a:t>: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- 205 38 "Расчеты по доходам по выполненным этапам работ по договору строительного подряда";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- 207 40 "Расчеты по прочим долговым требованиям";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- 208 50 "Расчеты с подотчетными лицами по безвозмездным перечислениям бюджетам";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- 208 52 "Расчеты с подотчетными лицами по перечислениям наднациональным организациям и правительствам иностранных государств";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- 208 53 "Расчеты с подотчетными лицами по перечислениям международным организациям";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- 302 51 "Расчеты по перечислениям другим бюджетам бюджетной системы Российской Федерации";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- 302 52 "Расчеты по перечислениям наднациональным организациям и правительствам иностранных государств";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- 401 41 "Доходы будущих периодов к признанию в текущем году";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- 401 49 "Доходы будущих периодов к признанию в очередные года</a:t>
            </a:r>
            <a:r>
              <a:rPr lang="ru-RU" dirty="0" smtClean="0">
                <a:latin typeface="Times New Roman"/>
                <a:ea typeface="Times New Roman"/>
                <a:cs typeface="Calibri"/>
              </a:rPr>
              <a:t>";</a:t>
            </a:r>
            <a:r>
              <a:rPr lang="ru-RU" dirty="0">
                <a:latin typeface="Times New Roman"/>
                <a:ea typeface="Times New Roman"/>
                <a:cs typeface="Calibri"/>
              </a:rPr>
              <a:t> 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598037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43000"/>
            <a:ext cx="8219256" cy="773832"/>
          </a:xfrm>
        </p:spPr>
        <p:txBody>
          <a:bodyPr/>
          <a:lstStyle/>
          <a:p>
            <a:r>
              <a:rPr lang="ru-RU" dirty="0">
                <a:latin typeface="Times New Roman"/>
                <a:ea typeface="Times New Roman"/>
                <a:cs typeface="Calibri"/>
              </a:rPr>
              <a:t>Новые счета в Едином </a:t>
            </a:r>
            <a:r>
              <a:rPr lang="ru-RU" dirty="0">
                <a:solidFill>
                  <a:srgbClr val="0000FF"/>
                </a:solidFill>
                <a:latin typeface="Times New Roman"/>
                <a:ea typeface="Times New Roman"/>
                <a:cs typeface="Calibri"/>
                <a:hlinkClick r:id="rId2"/>
              </a:rPr>
              <a:t>плане</a:t>
            </a:r>
            <a:r>
              <a:rPr lang="ru-RU" dirty="0">
                <a:latin typeface="Times New Roman"/>
                <a:ea typeface="Times New Roman"/>
                <a:cs typeface="Calibri"/>
              </a:rPr>
              <a:t> счетов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b="1" dirty="0" err="1">
                <a:latin typeface="Times New Roman"/>
                <a:ea typeface="Times New Roman"/>
                <a:cs typeface="Calibri"/>
              </a:rPr>
              <a:t>забалансовые</a:t>
            </a:r>
            <a:r>
              <a:rPr lang="ru-RU" b="1" dirty="0">
                <a:latin typeface="Times New Roman"/>
                <a:ea typeface="Times New Roman"/>
                <a:cs typeface="Calibri"/>
              </a:rPr>
              <a:t> счета</a:t>
            </a:r>
            <a:r>
              <a:rPr lang="ru-RU" dirty="0">
                <a:latin typeface="Times New Roman"/>
                <a:ea typeface="Times New Roman"/>
                <a:cs typeface="Calibri"/>
              </a:rPr>
              <a:t>: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- 38 "Сметная стоимость создания (реконструкции) объекта концессии";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- 39 "Доходы от инвестиций на создание (реконструкцию) объекта концессии";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pPr indent="342900"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- 45 "Доходы и расходы по долгосрочным договорам строительного подряда".</a:t>
            </a:r>
            <a:endParaRPr lang="ru-RU" sz="2000" dirty="0">
              <a:latin typeface="Calibri"/>
              <a:ea typeface="Times New Roman"/>
              <a:cs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75481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latin typeface="Calibri"/>
              </a:rPr>
              <a:t>Как учитывать в бухгалтерском (бюджетном) учете доходы будущих периодов</a:t>
            </a:r>
            <a:r>
              <a:rPr lang="ru-RU" i="1" dirty="0">
                <a:latin typeface="Calibri"/>
              </a:rPr>
              <a:t/>
            </a:r>
            <a:br>
              <a:rPr lang="ru-RU" i="1" dirty="0"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32856"/>
            <a:ext cx="8291264" cy="444168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i="1" dirty="0" smtClean="0">
                <a:latin typeface="Calibri"/>
              </a:rPr>
              <a:t>Учитывайте </a:t>
            </a:r>
            <a:r>
              <a:rPr lang="ru-RU" i="1" dirty="0">
                <a:latin typeface="Calibri"/>
              </a:rPr>
              <a:t>доходы будущих периодов по соответствующим счетам аналитического учета (</a:t>
            </a:r>
            <a:r>
              <a:rPr lang="ru-RU" i="1" dirty="0">
                <a:solidFill>
                  <a:srgbClr val="0000FF"/>
                </a:solidFill>
                <a:latin typeface="Calibri"/>
                <a:hlinkClick r:id="rId2"/>
              </a:rPr>
              <a:t>п. 301 Инструкции N 157н):</a:t>
            </a:r>
          </a:p>
          <a:p>
            <a:pPr algn="just"/>
            <a:r>
              <a:rPr lang="ru-RU" i="1" dirty="0">
                <a:solidFill>
                  <a:srgbClr val="0000FF"/>
                </a:solidFill>
                <a:latin typeface="Calibri"/>
                <a:hlinkClick r:id="rId3"/>
              </a:rPr>
              <a:t>40141 "Доходы будущих периодов к признанию в текущем году";</a:t>
            </a:r>
          </a:p>
          <a:p>
            <a:pPr algn="just"/>
            <a:r>
              <a:rPr lang="ru-RU" i="1" dirty="0">
                <a:solidFill>
                  <a:srgbClr val="0000FF"/>
                </a:solidFill>
                <a:latin typeface="Calibri"/>
                <a:hlinkClick r:id="rId4"/>
              </a:rPr>
              <a:t>40149 "Доходы будущих периодов к признанию в очередные </a:t>
            </a:r>
            <a:r>
              <a:rPr lang="ru-RU" i="1" dirty="0" smtClean="0">
                <a:solidFill>
                  <a:srgbClr val="0000FF"/>
                </a:solidFill>
                <a:latin typeface="Calibri"/>
                <a:hlinkClick r:id="rId4"/>
              </a:rPr>
              <a:t>года«</a:t>
            </a:r>
          </a:p>
          <a:p>
            <a:pPr marL="109728" indent="0" algn="just">
              <a:buNone/>
            </a:pPr>
            <a:r>
              <a:rPr lang="ru-RU" i="1" dirty="0" smtClean="0">
                <a:latin typeface="Calibri"/>
              </a:rPr>
              <a:t>(доходов </a:t>
            </a:r>
            <a:r>
              <a:rPr lang="ru-RU" i="1" dirty="0">
                <a:latin typeface="Calibri"/>
              </a:rPr>
              <a:t>по соглашениям о предоставлении в очередном финансовом году (годах, следующих за отчетным) безвозмездных перечислениях на условиях предоставление активов: межбюджетных </a:t>
            </a:r>
            <a:r>
              <a:rPr lang="ru-RU" i="1" dirty="0" smtClean="0">
                <a:latin typeface="Calibri"/>
              </a:rPr>
              <a:t>трансфертов)</a:t>
            </a:r>
            <a:endParaRPr lang="ru-RU" i="1" dirty="0">
              <a:latin typeface="Calibri"/>
            </a:endParaRPr>
          </a:p>
          <a:p>
            <a:pPr marL="109728" indent="0" algn="just">
              <a:buNone/>
            </a:pPr>
            <a:r>
              <a:rPr lang="ru-RU" i="1" dirty="0">
                <a:latin typeface="Calibri"/>
              </a:rPr>
              <a:t>Применение указанных счетов аналитического учета осуществляется в соответствии с положениями учетной политики и требований по раскрытию в бухгалтерской (финансовой) отчетности </a:t>
            </a:r>
            <a:r>
              <a:rPr lang="ru-RU" b="1" i="1" dirty="0">
                <a:latin typeface="Calibri"/>
              </a:rPr>
              <a:t>взаимосвязанных показателей</a:t>
            </a:r>
            <a:r>
              <a:rPr lang="ru-RU" i="1" dirty="0">
                <a:latin typeface="Calibri"/>
              </a:rPr>
              <a:t>, подлежащих исключению при формировании консолидированной бухгалтерской (финансовой) отчетности</a:t>
            </a:r>
            <a:r>
              <a:rPr lang="ru-RU" i="1" dirty="0" smtClean="0">
                <a:latin typeface="Calibri"/>
              </a:rPr>
              <a:t>.(пункт 301 инструкции №157н). Мы в 2020 году консолидируем только межбюджетные трансферты  (либо из федерального бюджета, либо когда в муниципальные образования, составляем 125 форму).</a:t>
            </a:r>
            <a:endParaRPr lang="ru-RU" i="1" dirty="0">
              <a:solidFill>
                <a:srgbClr val="0000FF"/>
              </a:solidFill>
              <a:latin typeface="Calibri"/>
              <a:hlinkClick r:id="rId4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43425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91264" cy="1877144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Calibri"/>
              </a:rPr>
              <a:t>Какие доходы нужно признавать в бухгалтерском (бюджетном) учете доходами будущих периодов</a:t>
            </a:r>
            <a:r>
              <a:rPr lang="ru-RU" i="1" dirty="0">
                <a:latin typeface="Calibri"/>
              </a:rPr>
              <a:t/>
            </a:r>
            <a:br>
              <a:rPr lang="ru-RU" i="1" dirty="0"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363272" cy="4585696"/>
          </a:xfrm>
        </p:spPr>
        <p:txBody>
          <a:bodyPr>
            <a:normAutofit fontScale="77500" lnSpcReduction="20000"/>
          </a:bodyPr>
          <a:lstStyle/>
          <a:p>
            <a:pPr algn="just"/>
            <a:endParaRPr lang="ru-RU" i="1" dirty="0">
              <a:latin typeface="Calibri"/>
            </a:endParaRPr>
          </a:p>
          <a:p>
            <a:pPr algn="just">
              <a:buFont typeface="Calibri"/>
              <a:buChar char="1"/>
            </a:pPr>
            <a:r>
              <a:rPr lang="ru-RU" i="1" dirty="0">
                <a:latin typeface="Calibri"/>
              </a:rPr>
              <a:t>доходы, начисленные за выполненные и сданные заказчикам отдельные этапы работ, услуг, не относящиеся к доходам текущего отчетного периода;</a:t>
            </a:r>
          </a:p>
          <a:p>
            <a:pPr algn="just">
              <a:buFont typeface="Calibri"/>
              <a:buChar char="2"/>
            </a:pPr>
            <a:r>
              <a:rPr lang="ru-RU" i="1" dirty="0">
                <a:latin typeface="Calibri"/>
              </a:rPr>
              <a:t>доходы, полученные от продукции животноводства (приплод, привес, прирост животных) и земледелия;</a:t>
            </a:r>
          </a:p>
          <a:p>
            <a:pPr algn="just">
              <a:buFont typeface="Calibri"/>
              <a:buChar char="3"/>
            </a:pPr>
            <a:r>
              <a:rPr lang="ru-RU" i="1" dirty="0">
                <a:latin typeface="Calibri"/>
              </a:rPr>
              <a:t>доходы по долгосрочным договорам подряда (за исключением строительного), возмездного оказания услуг;</a:t>
            </a:r>
          </a:p>
          <a:p>
            <a:pPr algn="just">
              <a:buFont typeface="Calibri"/>
              <a:buChar char="4"/>
            </a:pPr>
            <a:r>
              <a:rPr lang="ru-RU" i="1" dirty="0">
                <a:latin typeface="Calibri"/>
              </a:rPr>
              <a:t>доходы по месячным, квартальным, годовым абонементам;</a:t>
            </a:r>
          </a:p>
          <a:p>
            <a:pPr algn="just">
              <a:buFont typeface="Calibri"/>
              <a:buChar char="5"/>
            </a:pPr>
            <a:r>
              <a:rPr lang="ru-RU" i="1" dirty="0">
                <a:latin typeface="Calibri"/>
              </a:rPr>
              <a:t>доходы по операциям реализации имущества казны. Если договором предусмотрена рассрочка платежа при условии перехода права собственности на объект после завершения расчетов;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41419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08012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Calibri"/>
              </a:rPr>
              <a:t>Какие доходы нужно признавать в бухгалтерском (бюджетном) учете доходами будущих периодов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4585696"/>
          </a:xfrm>
        </p:spPr>
        <p:txBody>
          <a:bodyPr>
            <a:normAutofit fontScale="47500" lnSpcReduction="20000"/>
          </a:bodyPr>
          <a:lstStyle/>
          <a:p>
            <a:pPr algn="just"/>
            <a:endParaRPr lang="ru-RU" i="1" dirty="0">
              <a:latin typeface="Calibri"/>
            </a:endParaRPr>
          </a:p>
          <a:p>
            <a:pPr marL="450850" indent="-341313" algn="just">
              <a:buFont typeface="Calibri"/>
              <a:buChar char="6"/>
            </a:pPr>
            <a:r>
              <a:rPr lang="ru-RU" sz="3400" i="1" dirty="0">
                <a:latin typeface="Calibri"/>
              </a:rPr>
              <a:t>доходы от безвозмездных поступлений денежных средств (включая субсидии и гранты);</a:t>
            </a:r>
          </a:p>
          <a:p>
            <a:pPr algn="just">
              <a:buFont typeface="Calibri"/>
              <a:buChar char="7"/>
            </a:pPr>
            <a:r>
              <a:rPr lang="ru-RU" sz="3400" i="1" dirty="0">
                <a:latin typeface="Calibri"/>
              </a:rPr>
              <a:t>доходы от безвозмездно полученных иных активов, предоставленных на </a:t>
            </a:r>
            <a:r>
              <a:rPr lang="ru-RU" sz="3400" i="1" dirty="0">
                <a:solidFill>
                  <a:srgbClr val="0000FF"/>
                </a:solidFill>
                <a:latin typeface="Calibri"/>
                <a:hlinkClick r:id="rId2"/>
              </a:rPr>
              <a:t>условиях при передаче актива;</a:t>
            </a:r>
          </a:p>
          <a:p>
            <a:pPr marL="627063" indent="-517525" algn="just">
              <a:buFont typeface="Calibri"/>
              <a:buChar char="8"/>
            </a:pPr>
            <a:r>
              <a:rPr lang="ru-RU" sz="3400" b="1" i="1" dirty="0">
                <a:latin typeface="Calibri"/>
              </a:rPr>
              <a:t>доходы от межбюджетных трансфертов</a:t>
            </a:r>
            <a:r>
              <a:rPr lang="ru-RU" sz="3400" i="1" dirty="0">
                <a:latin typeface="Calibri"/>
              </a:rPr>
              <a:t>, предоставляемых без </a:t>
            </a:r>
            <a:r>
              <a:rPr lang="ru-RU" sz="3400" i="1" dirty="0">
                <a:solidFill>
                  <a:srgbClr val="0000FF"/>
                </a:solidFill>
                <a:latin typeface="Calibri"/>
                <a:hlinkClick r:id="rId2"/>
              </a:rPr>
              <a:t>условий при передаче активов, в части, относящейся к будущим периодам;</a:t>
            </a:r>
          </a:p>
          <a:p>
            <a:pPr algn="just">
              <a:buFont typeface="Calibri"/>
              <a:buChar char="9"/>
            </a:pPr>
            <a:r>
              <a:rPr lang="ru-RU" sz="3400" b="1" i="1" dirty="0">
                <a:latin typeface="Calibri"/>
              </a:rPr>
              <a:t>доходы от межбюджетных трансфертов</a:t>
            </a:r>
            <a:r>
              <a:rPr lang="ru-RU" sz="3400" i="1" dirty="0">
                <a:latin typeface="Calibri"/>
              </a:rPr>
              <a:t>, предоставляемых с </a:t>
            </a:r>
            <a:r>
              <a:rPr lang="ru-RU" sz="3400" i="1" dirty="0">
                <a:solidFill>
                  <a:srgbClr val="0000FF"/>
                </a:solidFill>
                <a:latin typeface="Calibri"/>
                <a:hlinkClick r:id="rId2"/>
              </a:rPr>
              <a:t>условиями при передаче активов;</a:t>
            </a:r>
          </a:p>
          <a:p>
            <a:pPr algn="just">
              <a:buFont typeface="Calibri"/>
              <a:buChar char="1"/>
            </a:pPr>
            <a:r>
              <a:rPr lang="ru-RU" sz="3400" i="1" dirty="0">
                <a:latin typeface="Calibri"/>
              </a:rPr>
              <a:t>субсидии на выполнение государственного (муниципального) задания на дату возникновения права на их получение;</a:t>
            </a:r>
          </a:p>
          <a:p>
            <a:pPr algn="just">
              <a:buFont typeface="Calibri"/>
              <a:buChar char="1"/>
            </a:pPr>
            <a:r>
              <a:rPr lang="ru-RU" sz="3400" b="1" i="1" dirty="0">
                <a:latin typeface="Calibri"/>
              </a:rPr>
              <a:t>доходы по соглашениям о предоставлении в очередном финансовом году (годах, следующих за отчетным) безвозмездных перечислений на условиях предоставления активов: межбюджетные трансферты</a:t>
            </a:r>
            <a:r>
              <a:rPr lang="ru-RU" sz="3400" i="1" dirty="0">
                <a:latin typeface="Calibri"/>
              </a:rPr>
              <a:t>, субсидии </a:t>
            </a:r>
            <a:r>
              <a:rPr lang="ru-RU" sz="3400" i="1" dirty="0" err="1">
                <a:latin typeface="Calibri"/>
              </a:rPr>
              <a:t>юрлицам</a:t>
            </a:r>
            <a:r>
              <a:rPr lang="ru-RU" sz="3400" i="1" dirty="0">
                <a:latin typeface="Calibri"/>
              </a:rPr>
              <a:t>, физическим лицам - производителям товаров, работ, услуг, иным физлицам;</a:t>
            </a:r>
          </a:p>
          <a:p>
            <a:pPr algn="just">
              <a:buFont typeface="Calibri"/>
              <a:buChar char="1"/>
            </a:pPr>
            <a:r>
              <a:rPr lang="ru-RU" sz="3400" i="1" dirty="0">
                <a:latin typeface="Calibri"/>
              </a:rPr>
              <a:t>доходы по договорам (соглашениям) о предоставлении грантов;</a:t>
            </a:r>
          </a:p>
          <a:p>
            <a:pPr algn="just">
              <a:buFont typeface="Calibri"/>
              <a:buChar char="1"/>
            </a:pPr>
            <a:r>
              <a:rPr lang="ru-RU" sz="3400" i="1" dirty="0">
                <a:latin typeface="Calibri"/>
              </a:rPr>
              <a:t>доходы от операций с объектами аренды (от предоставления права пользования активом);</a:t>
            </a:r>
          </a:p>
          <a:p>
            <a:pPr algn="just">
              <a:buFont typeface="Calibri"/>
              <a:buChar char="1"/>
            </a:pPr>
            <a:r>
              <a:rPr lang="ru-RU" sz="3400" i="1" dirty="0">
                <a:latin typeface="Calibri"/>
              </a:rPr>
              <a:t>иные аналогичные доходы. Например, ожидаемые казенным учреждением доходы от выставленных претензий к поставщикам услуг за нарушения условий государственного контракта, оспариваемых исполнителями государственного контракта, когда сумму поступлений невозможно надежно оценить (</a:t>
            </a:r>
            <a:r>
              <a:rPr lang="ru-RU" sz="3400" i="1" dirty="0">
                <a:solidFill>
                  <a:srgbClr val="0000FF"/>
                </a:solidFill>
                <a:latin typeface="Calibri"/>
                <a:hlinkClick r:id="rId3"/>
              </a:rPr>
              <a:t>Письмо Минфина России от 03.09.2018 N 02-05-11/62851).</a:t>
            </a:r>
          </a:p>
          <a:p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47333739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51304" cy="158911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Calibri"/>
              </a:rPr>
              <a:t/>
            </a:r>
            <a:br>
              <a:rPr lang="ru-RU" b="1" i="1" dirty="0" smtClean="0">
                <a:latin typeface="Calibri"/>
              </a:rPr>
            </a:br>
            <a:r>
              <a:rPr lang="ru-RU" b="1" i="1" dirty="0" smtClean="0">
                <a:latin typeface="Calibri"/>
              </a:rPr>
              <a:t>Как </a:t>
            </a:r>
            <a:r>
              <a:rPr lang="ru-RU" b="1" i="1" dirty="0">
                <a:latin typeface="Calibri"/>
              </a:rPr>
              <a:t>отразить доходы будущих периодов в бухгалтерском (бюджетном) </a:t>
            </a:r>
            <a:r>
              <a:rPr lang="ru-RU" b="1" i="1" dirty="0" smtClean="0">
                <a:latin typeface="Calibri"/>
              </a:rPr>
              <a:t>учете для межбюджетных трансфертов</a:t>
            </a:r>
            <a:r>
              <a:rPr lang="ru-RU" i="1" dirty="0">
                <a:latin typeface="Calibri"/>
              </a:rPr>
              <a:t/>
            </a:r>
            <a:br>
              <a:rPr lang="ru-RU" i="1" dirty="0">
                <a:latin typeface="Calibri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218809"/>
              </p:ext>
            </p:extLst>
          </p:nvPr>
        </p:nvGraphicFramePr>
        <p:xfrm>
          <a:off x="179512" y="2274741"/>
          <a:ext cx="8712969" cy="4420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2904323"/>
                <a:gridCol w="2904323"/>
              </a:tblGrid>
              <a:tr h="613735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r>
                        <a:rPr lang="ru-RU" baseline="0" dirty="0" smtClean="0"/>
                        <a:t>  операции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Д-т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К-Т</a:t>
                      </a:r>
                      <a:endParaRPr lang="ru-RU" dirty="0"/>
                    </a:p>
                  </a:txBody>
                  <a:tcPr/>
                </a:tc>
              </a:tr>
              <a:tr h="3780884"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Начисление доходов будущих периодов от предоставления межбюджетного трансферта (бюджетного обязательства по предоставлению межбюджетного трансферта), а</a:t>
                      </a:r>
                      <a:r>
                        <a:rPr lang="ru-RU" dirty="0" smtClean="0">
                          <a:latin typeface=""/>
                        </a:rPr>
                        <a:t>дминистратор доходов, получивший МБТ (Финансовый орган бюджета)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4.205.51.000 или 4.205.61.000 </a:t>
                      </a:r>
                    </a:p>
                    <a:p>
                      <a:endParaRPr kumimoji="0" lang="ru-RU" sz="3200" b="0" i="1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hlinkClick r:id="rId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4.401.41.000 или 4.401.49.000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29099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</a:t>
            </a:r>
            <a:r>
              <a:rPr lang="ru-RU" dirty="0" smtClean="0"/>
              <a:t>ежбюджетные трансферты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Calibri"/>
              </a:rPr>
              <a:t>Межбюджетные </a:t>
            </a:r>
            <a:r>
              <a:rPr lang="ru-RU" dirty="0">
                <a:latin typeface="Calibri"/>
              </a:rPr>
              <a:t>трансферты - это средства, предоставляемые одним бюджетом бюджетной системы РФ другому бюджету бюджетной системы РФ (</a:t>
            </a:r>
            <a:r>
              <a:rPr lang="ru-RU" dirty="0">
                <a:solidFill>
                  <a:srgbClr val="0000FF"/>
                </a:solidFill>
                <a:latin typeface="Calibri"/>
                <a:hlinkClick r:id="rId3"/>
              </a:rPr>
              <a:t>ст. 6 БК РФ).</a:t>
            </a:r>
          </a:p>
          <a:p>
            <a:pPr algn="just"/>
            <a:r>
              <a:rPr lang="ru-RU" dirty="0">
                <a:latin typeface="Calibri"/>
              </a:rPr>
              <a:t>На основании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4"/>
              </a:rPr>
              <a:t>п. 4 ст. 41 БК РФ межбюджетные трансферты являются безвозмездными поступлениями в доход соответствующего бюджета.</a:t>
            </a:r>
          </a:p>
          <a:p>
            <a:pPr algn="just"/>
            <a:r>
              <a:rPr lang="ru-RU" dirty="0">
                <a:latin typeface="Calibri"/>
              </a:rPr>
              <a:t>Межбюджетные трансферты предоставляются в виде:</a:t>
            </a:r>
          </a:p>
          <a:p>
            <a:pPr algn="just"/>
            <a:r>
              <a:rPr lang="ru-RU" dirty="0">
                <a:latin typeface="Calibri"/>
              </a:rPr>
              <a:t>дотаций из других бюджетов бюджетной системы РФ;</a:t>
            </a:r>
          </a:p>
          <a:p>
            <a:pPr algn="just"/>
            <a:r>
              <a:rPr lang="ru-RU" dirty="0">
                <a:latin typeface="Calibri"/>
              </a:rPr>
              <a:t>субсидий из других бюджетов бюджетной системы РФ (межбюджетные субсидии);</a:t>
            </a:r>
          </a:p>
          <a:p>
            <a:pPr algn="just"/>
            <a:r>
              <a:rPr lang="ru-RU" dirty="0">
                <a:latin typeface="Calibri"/>
              </a:rPr>
              <a:t>субвенций из федерального бюджета и (или) из бюджетов субъектов РФ;</a:t>
            </a:r>
          </a:p>
          <a:p>
            <a:pPr algn="just"/>
            <a:r>
              <a:rPr lang="ru-RU" dirty="0">
                <a:latin typeface="Calibri"/>
              </a:rPr>
              <a:t>иных межбюджетных трансфертов из других бюджетов бюджетной системы РФ.</a:t>
            </a:r>
          </a:p>
          <a:p>
            <a:pPr algn="just"/>
            <a:r>
              <a:rPr lang="ru-RU" dirty="0">
                <a:latin typeface="Calibri"/>
              </a:rPr>
              <a:t>Бухгалтерские записи по учету доходов от предоставления межбюджетных трансфертов отражаются в соответствии с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5"/>
              </a:rPr>
              <a:t>п. п. 78,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6"/>
              </a:rPr>
              <a:t>91,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7"/>
              </a:rPr>
              <a:t>120,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8"/>
              </a:rPr>
              <a:t>123 Инструкции N 162н.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22061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268760"/>
            <a:ext cx="8229600" cy="1066800"/>
          </a:xfrm>
        </p:spPr>
        <p:txBody>
          <a:bodyPr/>
          <a:lstStyle/>
          <a:p>
            <a:pPr algn="ctr"/>
            <a:r>
              <a:rPr lang="ru-RU" dirty="0" smtClean="0"/>
              <a:t>Нормативно-правовая база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"/>
              </a:rPr>
              <a:t>МИНИСТЕРСТВО ФИНАНСОВ РОССИЙСКОЙ ФЕДЕРАЦИИ ПИСЬМО от 15 января 2020 г. N 02-06-07/1666 ОБ ОТРАЖЕНИИ В БУХГАЛТЕРСКОМ УЧЕТЕ ОПЕРАЦИЙ ПО ПЕРЕЧИСЛЕНИЮ МЕЖБЮДЖЕТНЫХ ТРАНСФЕРТОВ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53768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Изменения в инструкции №174н и 183Н,162н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2420889"/>
            <a:ext cx="3240360" cy="32403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2204864"/>
            <a:ext cx="4690864" cy="457052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400" dirty="0">
                <a:solidFill>
                  <a:srgbClr val="666666"/>
                </a:solidFill>
                <a:latin typeface="PT Sans"/>
              </a:rPr>
              <a:t>К примеру, восстанавливать на балансе ОС и </a:t>
            </a:r>
            <a:r>
              <a:rPr lang="ru-RU" sz="2400" dirty="0" err="1">
                <a:solidFill>
                  <a:srgbClr val="666666"/>
                </a:solidFill>
                <a:latin typeface="PT Sans"/>
              </a:rPr>
              <a:t>матзапасы</a:t>
            </a:r>
            <a:r>
              <a:rPr lang="ru-RU" sz="2400" dirty="0">
                <a:solidFill>
                  <a:srgbClr val="666666"/>
                </a:solidFill>
                <a:latin typeface="PT Sans"/>
              </a:rPr>
              <a:t> надо с использованием счета 0 401 10 172. Резерв под снижение стоимости товаров, готовой и биологической продукции следует начислять проводкой по дебету счета 0 401 20 274 и кредиту счетов 0 114 87 440, 0 114 88 440.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3359939" cy="223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56645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198" y="1052736"/>
            <a:ext cx="8229600" cy="1066800"/>
          </a:xfrm>
        </p:spPr>
        <p:txBody>
          <a:bodyPr>
            <a:normAutofit fontScale="90000"/>
          </a:bodyPr>
          <a:lstStyle/>
          <a:p>
            <a:pPr marL="365760" lvl="0" indent="-256032">
              <a:spcBef>
                <a:spcPts val="300"/>
              </a:spcBef>
            </a:pPr>
            <a:r>
              <a:rPr lang="ru-RU" sz="2000" u="sng" dirty="0">
                <a:solidFill>
                  <a:srgbClr val="FF0000"/>
                </a:solidFill>
                <a:latin typeface="PT Sans"/>
                <a:ea typeface="+mn-ea"/>
                <a:cs typeface="+mn-cs"/>
                <a:hlinkClick r:id="rId2"/>
              </a:rPr>
              <a:t>Приказ с поправками к Инструкции N </a:t>
            </a:r>
            <a:r>
              <a:rPr lang="ru-RU" sz="2000" u="sng" dirty="0" smtClean="0">
                <a:solidFill>
                  <a:srgbClr val="FF0000"/>
                </a:solidFill>
                <a:latin typeface="PT Sans"/>
                <a:ea typeface="+mn-ea"/>
                <a:cs typeface="+mn-cs"/>
                <a:hlinkClick r:id="rId2"/>
              </a:rPr>
              <a:t>162н</a:t>
            </a:r>
            <a:r>
              <a:rPr lang="ru-RU" sz="2000" u="sng" dirty="0">
                <a:solidFill>
                  <a:srgbClr val="FF0000"/>
                </a:solidFill>
                <a:latin typeface="Georgia"/>
                <a:ea typeface="+mn-ea"/>
                <a:cs typeface="+mn-cs"/>
              </a:rPr>
              <a:t/>
            </a:r>
            <a:br>
              <a:rPr lang="ru-RU" sz="2000" u="sng" dirty="0">
                <a:solidFill>
                  <a:srgbClr val="FF0000"/>
                </a:solidFill>
                <a:latin typeface="Georgia"/>
                <a:ea typeface="+mn-ea"/>
                <a:cs typeface="+mn-cs"/>
              </a:rPr>
            </a:br>
            <a:r>
              <a:rPr lang="ru-RU" sz="2000" u="sng" dirty="0">
                <a:solidFill>
                  <a:srgbClr val="FF0000"/>
                </a:solidFill>
                <a:latin typeface="Georgia"/>
                <a:ea typeface="+mn-ea"/>
                <a:cs typeface="+mn-cs"/>
              </a:rPr>
              <a:t/>
            </a:r>
            <a:br>
              <a:rPr lang="ru-RU" sz="2000" u="sng" dirty="0">
                <a:solidFill>
                  <a:srgbClr val="FF0000"/>
                </a:solidFill>
                <a:latin typeface="Georgia"/>
                <a:ea typeface="+mn-ea"/>
                <a:cs typeface="+mn-cs"/>
              </a:rPr>
            </a:b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707904" y="1988840"/>
            <a:ext cx="4978896" cy="4786547"/>
          </a:xfrm>
        </p:spPr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ru-RU" sz="2200" dirty="0">
                <a:solidFill>
                  <a:srgbClr val="666666"/>
                </a:solidFill>
                <a:latin typeface="PT Sans"/>
              </a:rPr>
              <a:t>Минфин скорректировал </a:t>
            </a:r>
            <a:r>
              <a:rPr lang="ru-RU" sz="2200" dirty="0">
                <a:solidFill>
                  <a:srgbClr val="413A61"/>
                </a:solidFill>
                <a:latin typeface="PT Sans"/>
                <a:hlinkClick r:id="rId3"/>
              </a:rPr>
              <a:t>план счетов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 бюджетного учета и </a:t>
            </a:r>
            <a:r>
              <a:rPr lang="ru-RU" sz="2200" dirty="0">
                <a:solidFill>
                  <a:srgbClr val="413A61"/>
                </a:solidFill>
                <a:latin typeface="PT Sans"/>
                <a:hlinkClick r:id="rId4"/>
              </a:rPr>
              <a:t>инструкцию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 по его применению. Многие изменения связаны с </a:t>
            </a:r>
            <a:r>
              <a:rPr lang="ru-RU" sz="2200" dirty="0">
                <a:solidFill>
                  <a:srgbClr val="413A61"/>
                </a:solidFill>
                <a:latin typeface="PT Sans"/>
                <a:hlinkClick r:id="rId5"/>
              </a:rPr>
              <a:t>обновлением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 Инструкции N 157н. К примеру, для учета нематериальных активов добавлены счета с новой аналитикой: N, R, I, D.</a:t>
            </a:r>
          </a:p>
          <a:p>
            <a:pPr marL="109728" indent="0" fontAlgn="base">
              <a:buNone/>
            </a:pPr>
            <a:r>
              <a:rPr lang="ru-RU" sz="2200" dirty="0">
                <a:solidFill>
                  <a:srgbClr val="666666"/>
                </a:solidFill>
                <a:latin typeface="PT Sans"/>
              </a:rPr>
              <a:t>Кроме того, уточнен порядок отражения некоторых операций. Так, при списании израсходованных </a:t>
            </a:r>
            <a:r>
              <a:rPr lang="ru-RU" sz="2200" dirty="0" err="1">
                <a:solidFill>
                  <a:srgbClr val="666666"/>
                </a:solidFill>
                <a:latin typeface="PT Sans"/>
              </a:rPr>
              <a:t>матзапасов</a:t>
            </a:r>
            <a:r>
              <a:rPr lang="ru-RU" sz="2200" dirty="0">
                <a:solidFill>
                  <a:srgbClr val="666666"/>
                </a:solidFill>
                <a:latin typeface="PT Sans"/>
              </a:rPr>
              <a:t> можно использовать в том числе счета 0 401 20 214, 0 401 20 223, 0 401 20 263, 0 401 20 265 и 0 401 20 267.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179512" y="2060849"/>
            <a:ext cx="3672408" cy="2016224"/>
          </a:xfrm>
        </p:spPr>
        <p:txBody>
          <a:bodyPr>
            <a:normAutofit fontScale="92500" lnSpcReduction="20000"/>
          </a:bodyPr>
          <a:lstStyle/>
          <a:p>
            <a:pPr marL="0" fontAlgn="base">
              <a:spcBef>
                <a:spcPts val="0"/>
              </a:spcBef>
            </a:pPr>
            <a:endParaRPr lang="ru-RU" sz="4800" dirty="0">
              <a:latin typeface="Arial"/>
            </a:endParaRPr>
          </a:p>
          <a:p>
            <a:pPr marL="0" fontAlgn="base">
              <a:spcBef>
                <a:spcPts val="0"/>
              </a:spcBef>
            </a:pPr>
            <a:r>
              <a:rPr lang="ru-RU" dirty="0">
                <a:solidFill>
                  <a:srgbClr val="1A0DAB"/>
                </a:solidFill>
                <a:hlinkClick r:id="rId6"/>
              </a:rPr>
              <a:t>Приказ Минфина России от 28.10.2020 N 246н</a:t>
            </a:r>
            <a:endParaRPr lang="ru-RU" sz="4800" dirty="0">
              <a:latin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88114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Расчеты </a:t>
            </a:r>
            <a:r>
              <a:rPr lang="ru-RU" dirty="0"/>
              <a:t>с сотрудниками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latin typeface=""/>
              </a:rPr>
              <a:t>ЦЕНТРАЛЬНЫЙ БАНК РОССИЙСКОЙ ФЕДЕРАЦИИ УКАЗАНИЕ от 5 октября 2020 г. N 5587-У О ВНЕСЕНИИ ИЗМЕНЕНИЙ В УКАЗАНИЕ БАНКА РОССИИ ОТ 11 МАРТА 2014 ГОДА N 3210-У "О ПОРЯДКЕ ВЕДЕНИЯ КАССОВЫХ ОПЕРАЦИЙ ЮРИДИЧЕСКИМИ ЛИЦАМИ И УПРОЩЕННОМ ПОРЯДКЕ ВЕДЕНИЯ КАССОВЫХ ОПЕРАЦИЙ ИНДИВИДУАЛЬНЫМИ ПРЕДПРИНИМАТЕЛЯМИ И СУБЪЕКТАМИ МАЛОГО ПРЕДПРИНИМАТЕЛЬСТВА"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109728" indent="0" fontAlgn="base">
              <a:buNone/>
            </a:pPr>
            <a:r>
              <a:rPr lang="ru-RU" b="1" dirty="0">
                <a:solidFill>
                  <a:srgbClr val="666666"/>
                </a:solidFill>
                <a:latin typeface="PT Sans"/>
              </a:rPr>
              <a:t>Выдача денег под отчет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. В конце ноября вступили в силу поправки, согласно которым разрешается следующее: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413A61"/>
                </a:solidFill>
                <a:latin typeface="PT Sans"/>
                <a:hlinkClick r:id="rId2"/>
              </a:rPr>
              <a:t>оформить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один приказ на несколько выдач подотчетных сумм. Указать в приказе можно одно лицо или нескольких лиц, </a:t>
            </a:r>
            <a:r>
              <a:rPr lang="ru-RU" dirty="0">
                <a:solidFill>
                  <a:srgbClr val="413A61"/>
                </a:solidFill>
                <a:latin typeface="PT Sans"/>
                <a:hlinkClick r:id="rId3"/>
              </a:rPr>
              <a:t>как и раньше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;</a:t>
            </a:r>
          </a:p>
          <a:p>
            <a:pPr fontAlgn="base">
              <a:buFont typeface="Arial"/>
              <a:buChar char="•"/>
            </a:pPr>
            <a:r>
              <a:rPr lang="ru-RU" dirty="0">
                <a:solidFill>
                  <a:srgbClr val="413A61"/>
                </a:solidFill>
                <a:latin typeface="PT Sans"/>
                <a:hlinkClick r:id="rId4"/>
              </a:rPr>
              <a:t>самостоятельно установить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 срок, в течение которого </a:t>
            </a:r>
            <a:r>
              <a:rPr lang="ru-RU" dirty="0" err="1">
                <a:solidFill>
                  <a:srgbClr val="666666"/>
                </a:solidFill>
                <a:latin typeface="PT Sans"/>
              </a:rPr>
              <a:t>подотчетник</a:t>
            </a:r>
            <a:r>
              <a:rPr lang="ru-RU" dirty="0">
                <a:solidFill>
                  <a:srgbClr val="666666"/>
                </a:solidFill>
                <a:latin typeface="PT Sans"/>
              </a:rPr>
              <a:t> должен представить авансовый отчет. Требование о 3 днях исключено.</a:t>
            </a:r>
          </a:p>
          <a:p>
            <a:pPr marL="109728" indent="0" fontAlgn="base">
              <a:buNone/>
            </a:pPr>
            <a:r>
              <a:rPr lang="ru-RU" dirty="0">
                <a:solidFill>
                  <a:srgbClr val="666666"/>
                </a:solidFill>
                <a:latin typeface="PT Sans"/>
              </a:rPr>
              <a:t>При необходимости внесите изменения в локальные акты о работе с </a:t>
            </a:r>
            <a:r>
              <a:rPr lang="ru-RU" dirty="0" smtClean="0">
                <a:solidFill>
                  <a:srgbClr val="666666"/>
                </a:solidFill>
                <a:latin typeface="PT Sans"/>
              </a:rPr>
              <a:t>подотчетными лицами.</a:t>
            </a:r>
            <a:endParaRPr lang="ru-RU" dirty="0">
              <a:solidFill>
                <a:srgbClr val="666666"/>
              </a:solidFill>
              <a:latin typeface="PT Sans"/>
            </a:endParaRPr>
          </a:p>
          <a:p>
            <a:pPr marL="109728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50988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517104"/>
          </a:xfrm>
        </p:spPr>
        <p:txBody>
          <a:bodyPr>
            <a:normAutofit fontScale="90000"/>
          </a:bodyPr>
          <a:lstStyle/>
          <a:p>
            <a:r>
              <a:rPr lang="ru-RU" dirty="0"/>
              <a:t>Расчеты с сотрудниками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Arial"/>
              </a:rPr>
              <a:t>БЫЛО:</a:t>
            </a:r>
          </a:p>
          <a:p>
            <a:pPr marL="109728" indent="0" algn="just">
              <a:buNone/>
            </a:pPr>
            <a:r>
              <a:rPr lang="ru-RU" dirty="0">
                <a:latin typeface="Arial"/>
              </a:rPr>
              <a:t>Подотчетное лицо обязано в срок, не превышающий трех рабочих дней после дня истечения срока, на который выданы наличные деньги под отчет, или со дня выхода на работу, предъявить главному бухгалтеру или бухгалтеру (при их отсутствии - руководителю) </a:t>
            </a:r>
            <a:r>
              <a:rPr lang="ru-RU" dirty="0">
                <a:solidFill>
                  <a:srgbClr val="0000FF"/>
                </a:solidFill>
                <a:latin typeface="Arial"/>
                <a:hlinkClick r:id="rId2"/>
              </a:rPr>
              <a:t>авансовый отчет с прилагаемыми подтверждающими документами. Проверка авансового отчета главным бухгалтером или бухгалтером (при их отсутствии - руководителем), его утверждение руководителем и окончательный расчет по авансовому отчету осуществляются в срок, установленный руководителем.</a:t>
            </a:r>
          </a:p>
          <a:p>
            <a:pPr algn="just"/>
            <a:r>
              <a:rPr lang="ru-RU" dirty="0">
                <a:latin typeface="Arial"/>
              </a:rPr>
              <a:t>Абзац утратил силу. - </a:t>
            </a:r>
            <a:r>
              <a:rPr lang="ru-RU" dirty="0">
                <a:solidFill>
                  <a:srgbClr val="0000FF"/>
                </a:solidFill>
                <a:latin typeface="Arial"/>
                <a:hlinkClick r:id="rId3"/>
              </a:rPr>
              <a:t>Указание Банка России от 19.06.2017 N 4416-У.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Arial"/>
              </a:rPr>
              <a:t>СТАЛО:</a:t>
            </a:r>
          </a:p>
          <a:p>
            <a:pPr algn="just"/>
            <a:r>
              <a:rPr lang="ru-RU" dirty="0">
                <a:latin typeface="Arial"/>
              </a:rPr>
              <a:t>Подотчетное лицо обязано в срок, установленный руководителем юридического лица, индивидуальным предпринимателем, предъявить главному бухгалтеру или бухгалтеру (при их отсутствии - руководителю) </a:t>
            </a:r>
            <a:r>
              <a:rPr lang="ru-RU" dirty="0">
                <a:solidFill>
                  <a:srgbClr val="0000FF"/>
                </a:solidFill>
                <a:latin typeface="Arial"/>
                <a:hlinkClick r:id="rId4"/>
              </a:rPr>
              <a:t>авансовый отчет с прилагаемыми подтверждающими документами. Проверка авансового отчета главным бухгалтером или бухгалтером (при их отсутствии - руководителем), его утверждение руководителем и окончательный расчет по авансовому отчету осуществляются в срок, установленный руководителем.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83617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932182"/>
            <a:ext cx="8229600" cy="10668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dirty="0" smtClean="0"/>
              <a:t>ФСБУ «ЗАПАСЫ»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2132856"/>
            <a:ext cx="2746648" cy="46425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060848"/>
            <a:ext cx="56886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ffectLst/>
                <a:latin typeface="Times New Roman"/>
                <a:ea typeface="Times New Roman"/>
              </a:rPr>
              <a:t>Методические рекомендации по применению федерального стандарта бухгалтерского учета для организаций государственного сектора "Запасы" доведены </a:t>
            </a:r>
            <a:r>
              <a:rPr lang="ru-RU" sz="2400" b="1" u="sng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hlinkClick r:id="rId2"/>
              </a:rPr>
              <a:t>письмом Минфина России от 01.08.2019 № 02-07-07/58075</a:t>
            </a:r>
            <a:r>
              <a:rPr lang="ru-RU" sz="2400" b="1" dirty="0" smtClean="0">
                <a:effectLst/>
                <a:latin typeface="Times New Roman"/>
                <a:ea typeface="Times New Roman"/>
              </a:rPr>
              <a:t> (далее — Методические рекомендации). Это документ, разъясняющий и иллюстрирующий на конкретных примерах положения </a:t>
            </a:r>
            <a:r>
              <a:rPr lang="ru-RU" sz="2400" b="1" u="sng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hlinkClick r:id="rId3"/>
              </a:rPr>
              <a:t>Стандарта "Запасы</a:t>
            </a:r>
            <a:r>
              <a:rPr lang="ru-RU" b="1" u="sng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hlinkClick r:id="rId3"/>
              </a:rPr>
              <a:t>"</a:t>
            </a:r>
            <a:endParaRPr lang="ru-RU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8" y="2636912"/>
            <a:ext cx="3001267" cy="238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04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003232" cy="10081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ФСБУ «ЗАПАСЫ»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95780"/>
            <a:ext cx="7848872" cy="4441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695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08012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b="1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Что такое материальные запасы и что к ним относится</a:t>
            </a:r>
            <a:br>
              <a:rPr lang="ru-RU" sz="2800" b="1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00808"/>
            <a:ext cx="828092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i="0" u="none" strike="noStrike" baseline="0" dirty="0" smtClean="0">
              <a:latin typeface="Times New Roman"/>
            </a:endParaRPr>
          </a:p>
          <a:p>
            <a:pPr algn="just"/>
            <a:r>
              <a:rPr lang="ru-RU" b="1" dirty="0">
                <a:latin typeface="Times New Roman"/>
              </a:rPr>
              <a:t>М</a:t>
            </a:r>
            <a:r>
              <a:rPr lang="ru-RU" b="1" i="0" u="none" strike="noStrike" baseline="0" dirty="0" smtClean="0">
                <a:latin typeface="Times New Roman"/>
              </a:rPr>
              <a:t>атериальные запасы - это сырье, материалы, предназначенные для использования в процессе деятельности учреждения, а также произведенная готовая продукция и приобретенные для продажи товары. Они учитываются на </a:t>
            </a:r>
            <a:r>
              <a:rPr lang="ru-RU" b="1" i="0" u="none" strike="noStrike" baseline="0" dirty="0" smtClean="0">
                <a:solidFill>
                  <a:srgbClr val="0000FF"/>
                </a:solidFill>
                <a:latin typeface="Times New Roman"/>
                <a:hlinkClick r:id="rId2"/>
              </a:rPr>
              <a:t>счете 0 105 00 000 "Материальные запасы" (</a:t>
            </a:r>
            <a:r>
              <a:rPr lang="ru-RU" b="1" i="0" u="none" strike="noStrike" baseline="0" dirty="0" smtClean="0">
                <a:solidFill>
                  <a:srgbClr val="0000FF"/>
                </a:solidFill>
                <a:latin typeface="Times New Roman"/>
                <a:hlinkClick r:id="rId3"/>
              </a:rPr>
              <a:t>п. 98 Инструкции N 157н).</a:t>
            </a:r>
          </a:p>
          <a:p>
            <a:pPr algn="just"/>
            <a:r>
              <a:rPr lang="ru-RU" b="1" i="0" u="none" strike="noStrike" baseline="0" dirty="0" smtClean="0">
                <a:latin typeface="Times New Roman"/>
              </a:rPr>
              <a:t>В состав материальных запасов входят (классификация) (</a:t>
            </a:r>
            <a:r>
              <a:rPr lang="ru-RU" b="1" i="0" u="none" strike="noStrike" baseline="0" dirty="0" smtClean="0">
                <a:solidFill>
                  <a:srgbClr val="0000FF"/>
                </a:solidFill>
                <a:latin typeface="Times New Roman"/>
                <a:hlinkClick r:id="rId4"/>
              </a:rPr>
              <a:t>п. 99 Инструкции N 157н):</a:t>
            </a:r>
          </a:p>
          <a:p>
            <a:pPr algn="just"/>
            <a:r>
              <a:rPr lang="ru-RU" b="1" dirty="0" smtClean="0">
                <a:latin typeface="Times New Roman"/>
              </a:rPr>
              <a:t>- </a:t>
            </a:r>
            <a:r>
              <a:rPr lang="ru-RU" b="1" i="0" u="none" strike="noStrike" baseline="0" dirty="0" smtClean="0">
                <a:latin typeface="Times New Roman"/>
              </a:rPr>
              <a:t>предметы, используемые в деятельности учреждения в течение периода, не превышающего 12 месяцев, независимо от их стоимости;</a:t>
            </a:r>
          </a:p>
          <a:p>
            <a:pPr algn="just"/>
            <a:r>
              <a:rPr lang="ru-RU" b="1" i="0" u="none" strike="noStrike" baseline="0" dirty="0" smtClean="0">
                <a:latin typeface="Times New Roman"/>
              </a:rPr>
              <a:t>- готовая продукция;</a:t>
            </a:r>
          </a:p>
          <a:p>
            <a:pPr algn="just"/>
            <a:r>
              <a:rPr lang="ru-RU" b="1" i="0" u="none" strike="noStrike" baseline="0" dirty="0" smtClean="0">
                <a:latin typeface="Times New Roman"/>
              </a:rPr>
              <a:t>-  товары для продажи.</a:t>
            </a:r>
          </a:p>
        </p:txBody>
      </p:sp>
    </p:spTree>
    <p:extLst>
      <p:ext uri="{BB962C8B-B14F-4D97-AF65-F5344CB8AC3E}">
        <p14:creationId xmlns:p14="http://schemas.microsoft.com/office/powerpoint/2010/main" val="165088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2800" b="1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Что такое материальные запасы и что к ним относится</a:t>
            </a:r>
            <a:br>
              <a:rPr lang="ru-RU" sz="2800" b="1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628800"/>
            <a:ext cx="87849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Кроме того, Инструкцией N 157н </a:t>
            </a:r>
            <a:r>
              <a:rPr lang="ru-RU" b="1" dirty="0" smtClean="0"/>
              <a:t>пункт 99 определен </a:t>
            </a:r>
            <a:r>
              <a:rPr lang="ru-RU" b="1" dirty="0">
                <a:hlinkClick r:id="rId2"/>
              </a:rPr>
              <a:t>перечень активов, которые относятся к материальным запасам независимо от срока службы</a:t>
            </a:r>
            <a:r>
              <a:rPr lang="ru-RU" b="1" dirty="0" smtClean="0">
                <a:hlinkClick r:id="rId2"/>
              </a:rPr>
              <a:t>.</a:t>
            </a:r>
          </a:p>
          <a:p>
            <a:r>
              <a:rPr lang="ru-RU" b="1" dirty="0" smtClean="0"/>
              <a:t>Следующие </a:t>
            </a:r>
            <a:r>
              <a:rPr lang="ru-RU" b="1" dirty="0"/>
              <a:t>материальные ценности независимо от их стоимости и срока </a:t>
            </a:r>
            <a:r>
              <a:rPr lang="ru-RU" b="1" dirty="0" smtClean="0"/>
              <a:t>службы относятся к материальным запасам:</a:t>
            </a:r>
            <a:endParaRPr lang="ru-RU" b="1" dirty="0"/>
          </a:p>
          <a:p>
            <a:r>
              <a:rPr lang="ru-RU" b="1" dirty="0" smtClean="0"/>
              <a:t>- орудия </a:t>
            </a:r>
            <a:r>
              <a:rPr lang="ru-RU" b="1" dirty="0"/>
              <a:t>лова (тралы, неводы, </a:t>
            </a:r>
            <a:r>
              <a:rPr lang="ru-RU" b="1" dirty="0" smtClean="0"/>
              <a:t>сети и </a:t>
            </a:r>
            <a:r>
              <a:rPr lang="ru-RU" b="1" dirty="0"/>
              <a:t>прочие орудия лова);</a:t>
            </a:r>
          </a:p>
          <a:p>
            <a:r>
              <a:rPr lang="ru-RU" b="1" dirty="0"/>
              <a:t>бензомоторные пилы, </a:t>
            </a:r>
            <a:r>
              <a:rPr lang="ru-RU" b="1" dirty="0" err="1"/>
              <a:t>сучкорезки</a:t>
            </a:r>
            <a:r>
              <a:rPr lang="ru-RU" b="1" dirty="0"/>
              <a:t>, сплавной трос, сезонные дороги, усы и временные ветки лесовозных дорог, временные здания в лесу сроком эксплуатации до двух лет (передвижные обогревательные домики, </a:t>
            </a:r>
            <a:r>
              <a:rPr lang="ru-RU" b="1" dirty="0" smtClean="0"/>
              <a:t>пилоточные </a:t>
            </a:r>
            <a:r>
              <a:rPr lang="ru-RU" b="1" dirty="0"/>
              <a:t>мастерские, </a:t>
            </a:r>
            <a:r>
              <a:rPr lang="ru-RU" b="1" dirty="0" err="1"/>
              <a:t>бензозаправки</a:t>
            </a:r>
            <a:r>
              <a:rPr lang="ru-RU" b="1" dirty="0"/>
              <a:t> и прочее);</a:t>
            </a:r>
          </a:p>
          <a:p>
            <a:r>
              <a:rPr lang="ru-RU" b="1" dirty="0" smtClean="0"/>
              <a:t>- специальная </a:t>
            </a:r>
            <a:r>
              <a:rPr lang="ru-RU" b="1" dirty="0"/>
              <a:t>одежда, специальная обувь, форменная одежда, вещевое имущество, одежда и обувь, а также спортивная одежда и обувь в учреждениях здравоохранения, просвещения, социального обеспечения и других учреждениях;</a:t>
            </a:r>
          </a:p>
          <a:p>
            <a:r>
              <a:rPr lang="ru-RU" b="1" dirty="0" smtClean="0"/>
              <a:t>- постельное </a:t>
            </a:r>
            <a:r>
              <a:rPr lang="ru-RU" b="1" dirty="0"/>
              <a:t>белье и постельные принадлежности (матрацы, подушки, одеяла, простыни, пододеяльники, наволочки, покрывала, мешки спальные и т.п.) и иной мягкий </a:t>
            </a:r>
            <a:r>
              <a:rPr lang="ru-RU" b="1" dirty="0" smtClean="0"/>
              <a:t>инвентарь и т.д.</a:t>
            </a:r>
            <a:endParaRPr lang="ru-RU" b="1" dirty="0"/>
          </a:p>
          <a:p>
            <a:endParaRPr lang="ru-RU" b="1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8228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1"/>
          <p:cNvSpPr>
            <a:spLocks noGrp="1"/>
          </p:cNvSpPr>
          <p:nvPr>
            <p:ph type="sldNum" sz="quarter" idx="10"/>
          </p:nvPr>
        </p:nvSpPr>
        <p:spPr bwMode="auto">
          <a:extLst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5E7C14-93EA-44B1-A82F-8A389419C3B6}" type="slidenum">
              <a:rPr lang="ru-RU" alt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156</a:t>
            </a:fld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179388" y="357718"/>
            <a:ext cx="871378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500" b="1" dirty="0">
                <a:latin typeface="Calibri" pitchFamily="34" charset="0"/>
              </a:rPr>
              <a:t>МАТЕРИАЛЬНЫЕ ЗАПАСЫ</a:t>
            </a:r>
          </a:p>
          <a:p>
            <a:pPr algn="ctr"/>
            <a:r>
              <a:rPr lang="ru-RU" altLang="ru-RU" sz="2500" b="1" dirty="0">
                <a:latin typeface="Calibri" pitchFamily="34" charset="0"/>
              </a:rPr>
              <a:t>(УВЕЛИЧЕНИЕ И УМЕНЬШЕНИЕ СТОИМОСТИ)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-324805" y="1611407"/>
          <a:ext cx="4248471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79839" y="1701801"/>
            <a:ext cx="5113337" cy="3293209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341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Увеличение стоимости лекарственных препаратов и материалов, применяемых в медицинских целях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342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Увеличение стоимости продуктов питания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343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Увеличение стоимости горюче-смазочных материалов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344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Увеличение стоимости строительных материалов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345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Увеличение стоимости мягкого инвентаря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346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Увеличение стоимости прочих оборотных запасов (материалов)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347 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– Увеличение стоимости материальных запасов для целей капитальных вложений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349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Увеличение стоимости прочих материальных запасов однократного применения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441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Уменьшение стоимости лекарственных препаратов и Материалов, применяемых в медицинских целях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442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Уменьшение стоимости продуктов питания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443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Уменьшение стоимости горюче-смазочных материалов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444 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– Уменьшение стоимости строительных материалов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445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Уменьшение стоимости мягкого инвентаря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446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Уменьшение стоимости прочих оборотных ценностей (материалов)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447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Уменьшение стоимости материальных запасов для целей капитальных вложений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40" b="1" dirty="0">
                <a:latin typeface="Calibri" panose="020F0502020204030204" pitchFamily="34" charset="0"/>
                <a:cs typeface="+mn-cs"/>
              </a:rPr>
              <a:t>449</a:t>
            </a:r>
            <a:r>
              <a:rPr lang="ru-RU" sz="1040" dirty="0">
                <a:latin typeface="Calibri" panose="020F0502020204030204" pitchFamily="34" charset="0"/>
                <a:cs typeface="+mn-cs"/>
              </a:rPr>
              <a:t> – Уменьшение стоимости прочих материальных запасов однократного применения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 flipV="1">
            <a:off x="827088" y="2660652"/>
            <a:ext cx="811212" cy="679449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2087563" y="2660651"/>
            <a:ext cx="684212" cy="649816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755651" y="4318001"/>
            <a:ext cx="847725" cy="647700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087563" y="4292601"/>
            <a:ext cx="755650" cy="673100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706" name="Группа 5"/>
          <p:cNvGrpSpPr>
            <a:grpSpLocks/>
          </p:cNvGrpSpPr>
          <p:nvPr/>
        </p:nvGrpSpPr>
        <p:grpSpPr bwMode="auto">
          <a:xfrm>
            <a:off x="1403350" y="3318934"/>
            <a:ext cx="865188" cy="977900"/>
            <a:chOff x="1661923" y="2068100"/>
            <a:chExt cx="976368" cy="97636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661923" y="2068100"/>
              <a:ext cx="976368" cy="97636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602B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 7"/>
            <p:cNvSpPr/>
            <p:nvPr/>
          </p:nvSpPr>
          <p:spPr>
            <a:xfrm>
              <a:off x="1661923" y="2068100"/>
              <a:ext cx="976368" cy="9763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7780" tIns="17780" rIns="17780" bIns="17780" spcCol="1270" anchor="ctr"/>
            <a:lstStyle/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2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340</a:t>
              </a:r>
            </a:p>
            <a:p>
              <a:pPr algn="ctr" defTabSz="12446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400" b="1" dirty="0">
                  <a:solidFill>
                    <a:schemeClr val="tx1"/>
                  </a:solidFill>
                  <a:latin typeface="Calibri" panose="020F0502020204030204" pitchFamily="34" charset="0"/>
                </a:rPr>
                <a:t>440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619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1"/>
          <p:cNvSpPr>
            <a:spLocks noGrp="1"/>
          </p:cNvSpPr>
          <p:nvPr>
            <p:ph type="sldNum" sz="quarter" idx="10"/>
          </p:nvPr>
        </p:nvSpPr>
        <p:spPr bwMode="auto">
          <a:extLst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C4E602-5B37-4F91-A2D8-45DC0DA77AE5}" type="slidenum">
              <a:rPr lang="ru-RU" alt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157</a:t>
            </a:fld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179389" y="260351"/>
            <a:ext cx="871378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/>
            <a:r>
              <a:rPr lang="ru-RU" altLang="ru-RU" sz="2600" b="1">
                <a:latin typeface="Calibri" pitchFamily="34" charset="0"/>
              </a:rPr>
              <a:t>ПРОЧИЕ МАТЕРИАЛЬНЫЕ ЗАПАСЫ </a:t>
            </a:r>
          </a:p>
          <a:p>
            <a:pPr algn="ctr"/>
            <a:r>
              <a:rPr lang="ru-RU" altLang="ru-RU" sz="2600" b="1">
                <a:latin typeface="Calibri" pitchFamily="34" charset="0"/>
              </a:rPr>
              <a:t>ОДНОКРАТНОГО ПРИМЕНЕНИЯ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359532" y="1604798"/>
          <a:ext cx="8352928" cy="4384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44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435280" cy="1952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/>
              </a:rPr>
              <a:t/>
            </a:r>
            <a:br>
              <a:rPr lang="ru-RU" b="1" dirty="0" smtClean="0">
                <a:latin typeface="Times New Roman"/>
              </a:rPr>
            </a:br>
            <a:r>
              <a:rPr lang="ru-RU" b="1" dirty="0" smtClean="0">
                <a:latin typeface="Times New Roman"/>
              </a:rPr>
              <a:t>Учитывать </a:t>
            </a:r>
            <a:r>
              <a:rPr lang="ru-RU" b="1" dirty="0">
                <a:latin typeface="Times New Roman"/>
              </a:rPr>
              <a:t>запасы можно как в номенклатурных единицах, так и партиями</a:t>
            </a:r>
            <a:br>
              <a:rPr lang="ru-RU" b="1" dirty="0">
                <a:latin typeface="Times New Roman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132855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Партия включает в себя однородные товары, поступившие от одного поставщика по одному документу или по нескольким документам, но одновременно, а также товары, поступившие от одного поставщика одним видом транспорта. Партию в качестве единицы учета следует применять при массовых продажах товаров.</a:t>
            </a:r>
          </a:p>
          <a:p>
            <a:r>
              <a:rPr lang="ru-RU" sz="2400" b="1" dirty="0"/>
              <a:t>Например, продуктов питания, медикаментов. Данная единица учета позволяет отслеживать срок годности запасов, избежать убытков. Не применяется к уникальным товарам, к примеру, к автомобилям.</a:t>
            </a:r>
          </a:p>
        </p:txBody>
      </p:sp>
    </p:spTree>
    <p:extLst>
      <p:ext uri="{BB962C8B-B14F-4D97-AF65-F5344CB8AC3E}">
        <p14:creationId xmlns:p14="http://schemas.microsoft.com/office/powerpoint/2010/main" val="80524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1925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Однородная группа материальных запасов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348880"/>
            <a:ext cx="86409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0" u="none" strike="noStrike" baseline="0" dirty="0" smtClean="0">
                <a:latin typeface="Times New Roman"/>
              </a:rPr>
              <a:t>Однородная группа материальных запасов позволяет оптимизировать учетные процедуры, уменьшить затраты, связанные с ведением учета.</a:t>
            </a:r>
          </a:p>
          <a:p>
            <a:pPr algn="just"/>
            <a:r>
              <a:rPr lang="ru-RU" sz="2400" b="1" i="1" u="none" strike="noStrike" baseline="0" dirty="0" smtClean="0">
                <a:latin typeface="Times New Roman"/>
              </a:rPr>
              <a:t>Например, учреждение приобрело бумагу для офисной техники разных торговых марок. Количество листов в пачках совпадает, формат - A4. Возможен учет по пачкам в качестве единицы измерения по однородным группам "Бумага для офисной техники формата A4".</a:t>
            </a:r>
          </a:p>
          <a:p>
            <a:pPr algn="just"/>
            <a:r>
              <a:rPr lang="ru-RU" sz="2400" b="1" i="0" u="none" strike="noStrike" baseline="0" dirty="0" smtClean="0">
                <a:latin typeface="Times New Roman"/>
              </a:rPr>
              <a:t>Выбор единицы учета запасов зависит от характера запасов, порядка их приобретения и (или) использования и осуществляется субъектом учета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390401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19256" cy="1448144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/>
              </a:rPr>
              <a:t>Порядок определения первоначальной стоимости </a:t>
            </a:r>
            <a:r>
              <a:rPr lang="ru-RU" b="1" i="1" dirty="0" err="1">
                <a:latin typeface="Times New Roman"/>
              </a:rPr>
              <a:t>матзапасов</a:t>
            </a:r>
            <a:r>
              <a:rPr lang="ru-RU" dirty="0">
                <a:latin typeface="Times New Roman"/>
              </a:rPr>
              <a:t/>
            </a:r>
            <a:br>
              <a:rPr lang="ru-RU" dirty="0">
                <a:latin typeface="Times New Roman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84422"/>
              </p:ext>
            </p:extLst>
          </p:nvPr>
        </p:nvGraphicFramePr>
        <p:xfrm>
          <a:off x="251520" y="1628800"/>
          <a:ext cx="8712968" cy="4968552"/>
        </p:xfrm>
        <a:graphic>
          <a:graphicData uri="http://schemas.openxmlformats.org/drawingml/2006/table">
            <a:tbl>
              <a:tblPr/>
              <a:tblGrid>
                <a:gridCol w="1678646"/>
                <a:gridCol w="7034322"/>
              </a:tblGrid>
              <a:tr h="5565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 получения матзапасов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27" marR="38127" marT="62725" marB="62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Первоначальная стоимость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27" marR="38127" marT="62725" marB="62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20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Приоб-ретены</a:t>
                      </a:r>
                      <a:r>
                        <a:rPr lang="ru-RU" sz="2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результате обменной операции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27" marR="38127" marT="62725" marB="62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Сумма фактически произведенных вложений, которые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2"/>
                        </a:rPr>
                        <a:t>включают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76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цену приобретения и иные расходы по договору с поставщиком (исполнителем, продавцом), в том числе таможенные пошлины, невозмещаемые суммы НДС (иного налога), за вычетом полученных скидок (вычетов, премий, льгот);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76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расходы, связанные с приобретением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матзапасов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 на информационные, консультационные, посреднические услуги, расходы по доставке и иные платежи.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Если приобретено нескольких объектов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матзапасов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то учреждение должно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3"/>
                        </a:rPr>
                        <a:t>распределить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расходы, связанные с их приобретением, пропорционально цене каждого объекта в общей цене приобретения.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Если учреждение централизованно закупает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матзапасы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для других организаций госсектора, то расходы по доставке до складов (баз) или грузополучателей включать в первоначальную стоимость не надо. Эти затраты оно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4"/>
                        </a:rPr>
                        <a:t>отражает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 составе расходов, которые относит на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5"/>
                        </a:rPr>
                        <a:t>счет 401 20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27" marR="38127" marT="62725" marB="62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53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43000"/>
            <a:ext cx="8147248" cy="701824"/>
          </a:xfrm>
        </p:spPr>
        <p:txBody>
          <a:bodyPr>
            <a:noAutofit/>
          </a:bodyPr>
          <a:lstStyle/>
          <a:p>
            <a:r>
              <a:rPr lang="ru-RU" sz="2400" dirty="0"/>
              <a:t>Бухгалтерские записи </a:t>
            </a:r>
            <a:r>
              <a:rPr lang="ru-RU" sz="2400" dirty="0" smtClean="0"/>
              <a:t>при </a:t>
            </a:r>
            <a:r>
              <a:rPr lang="ru-RU" sz="2400" dirty="0"/>
              <a:t>поступлении в учреждение материальных запасов, приобретенных за плату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19" y="1916832"/>
            <a:ext cx="11832269" cy="387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08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/>
              <a:t>Бухгалтерские записи при поступлении в учреждение материальных запасов, приобретенных за плату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9" y="2272122"/>
            <a:ext cx="13327966" cy="37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01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91" y="836712"/>
            <a:ext cx="8229600" cy="1069848"/>
          </a:xfrm>
        </p:spPr>
        <p:txBody>
          <a:bodyPr/>
          <a:lstStyle/>
          <a:p>
            <a:r>
              <a:rPr lang="ru-RU" sz="2400" dirty="0">
                <a:solidFill>
                  <a:srgbClr val="424456"/>
                </a:solidFill>
              </a:rPr>
              <a:t>Бухгалтерские записи при поступлении в учреждение материальных запасов, приобретенных за плату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11875187" cy="4289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879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43000"/>
            <a:ext cx="8147248" cy="845840"/>
          </a:xfrm>
        </p:spPr>
        <p:txBody>
          <a:bodyPr/>
          <a:lstStyle/>
          <a:p>
            <a:r>
              <a:rPr lang="ru-RU" sz="2400" dirty="0">
                <a:solidFill>
                  <a:srgbClr val="424456"/>
                </a:solidFill>
              </a:rPr>
              <a:t>Бухгалтерские записи при поступлении в учреждение материальных запасов, приобретенных за плату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33" y="2035820"/>
            <a:ext cx="11463470" cy="4318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958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19256" cy="1080120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rgbClr val="424456"/>
                </a:solidFill>
                <a:latin typeface="Times New Roman"/>
              </a:rPr>
              <a:t>Порядок определения первоначальной стоимости </a:t>
            </a:r>
            <a:r>
              <a:rPr lang="ru-RU" sz="3600" b="1" i="1" dirty="0" err="1">
                <a:solidFill>
                  <a:srgbClr val="424456"/>
                </a:solidFill>
                <a:latin typeface="Times New Roman"/>
              </a:rPr>
              <a:t>матзапасов</a:t>
            </a:r>
            <a:r>
              <a:rPr lang="ru-RU" sz="3600" dirty="0">
                <a:solidFill>
                  <a:srgbClr val="424456"/>
                </a:solidFill>
                <a:latin typeface="Times New Roman"/>
              </a:rPr>
              <a:t/>
            </a:r>
            <a:br>
              <a:rPr lang="ru-RU" sz="3600" dirty="0">
                <a:solidFill>
                  <a:srgbClr val="424456"/>
                </a:solidFill>
                <a:latin typeface="Times New Roman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513138"/>
              </p:ext>
            </p:extLst>
          </p:nvPr>
        </p:nvGraphicFramePr>
        <p:xfrm>
          <a:off x="467544" y="1772816"/>
          <a:ext cx="8136904" cy="4891216"/>
        </p:xfrm>
        <a:graphic>
          <a:graphicData uri="http://schemas.openxmlformats.org/drawingml/2006/table">
            <a:tbl>
              <a:tblPr/>
              <a:tblGrid>
                <a:gridCol w="2140709"/>
                <a:gridCol w="5996195"/>
              </a:tblGrid>
              <a:tr h="516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 получения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45" marR="34845" marT="57325" marB="573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Первоначальная стоимость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45" marR="34845" marT="57325" marB="573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82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Приобретены в результате необменной операции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45" marR="34845" marT="57325" marB="573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2"/>
                        </a:rPr>
                        <a:t>Соответствует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справедливой стоимости на дату приобретения. Определять ее надо методом рыночных цен. Для этого используют текущие рыночные цены или данные о недавних сделках с аналогичными или схожими активами, которые совершены без отсрочки платежа.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Комиссия 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 поступлению и выбытию активов учреждения </a:t>
                      </a: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3"/>
                        </a:rPr>
                        <a:t>должна документально подтвердить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определение справедливой стоимости, используя рыночные цены из открытого доступа.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Если 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невозможно определить справедливую стоимость, то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матзапасы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4"/>
                        </a:rPr>
                        <a:t>оценивают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по данным о стоимости передающей стороны. Если и этих данных нет, то активы </a:t>
                      </a: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5"/>
                        </a:rPr>
                        <a:t>отражают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 условной оценке: один объект - один рубль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845" marR="34845" marT="57325" marB="573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"/>
              </a:rPr>
              <a:t>Бухгалтерские записи </a:t>
            </a:r>
            <a:r>
              <a:rPr lang="ru-RU" sz="2400" dirty="0" smtClean="0">
                <a:latin typeface=""/>
              </a:rPr>
              <a:t>учреждения </a:t>
            </a:r>
            <a:r>
              <a:rPr lang="ru-RU" sz="2400" dirty="0">
                <a:latin typeface=""/>
              </a:rPr>
              <a:t>при безвозмездном получении материальных запасов по договору дарения, пожертвования </a:t>
            </a:r>
            <a:endParaRPr lang="ru-RU" sz="2400" dirty="0"/>
          </a:p>
        </p:txBody>
      </p:sp>
      <p:pic>
        <p:nvPicPr>
          <p:cNvPr id="2070" name="Picture 2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56992"/>
            <a:ext cx="8640960" cy="188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41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>
                <a:solidFill>
                  <a:srgbClr val="424456"/>
                </a:solidFill>
                <a:latin typeface=""/>
              </a:rPr>
              <a:t>Бухгалтерские записи учреждения при безвозмездном получении материальных запасов по договору дарения, пожертвования </a:t>
            </a:r>
            <a:endParaRPr lang="ru-RU" dirty="0"/>
          </a:p>
        </p:txBody>
      </p:sp>
      <p:pic>
        <p:nvPicPr>
          <p:cNvPr id="6151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7848412" cy="3802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827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363272" cy="1008112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Times New Roman"/>
              </a:rPr>
              <a:t>Порядок определения первоначальной стоимости </a:t>
            </a:r>
            <a:r>
              <a:rPr lang="ru-RU" b="1" i="1" dirty="0" err="1">
                <a:latin typeface="Times New Roman"/>
              </a:rPr>
              <a:t>матзапасов</a:t>
            </a:r>
            <a:r>
              <a:rPr lang="ru-RU" dirty="0">
                <a:latin typeface="Times New Roman"/>
              </a:rPr>
              <a:t/>
            </a:r>
            <a:br>
              <a:rPr lang="ru-RU" dirty="0">
                <a:latin typeface="Times New Roman"/>
              </a:rPr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875681"/>
              </p:ext>
            </p:extLst>
          </p:nvPr>
        </p:nvGraphicFramePr>
        <p:xfrm>
          <a:off x="179512" y="1430532"/>
          <a:ext cx="8892480" cy="5287104"/>
        </p:xfrm>
        <a:graphic>
          <a:graphicData uri="http://schemas.openxmlformats.org/drawingml/2006/table">
            <a:tbl>
              <a:tblPr/>
              <a:tblGrid>
                <a:gridCol w="1857169"/>
                <a:gridCol w="7035311"/>
              </a:tblGrid>
              <a:tr h="6455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 получения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412" marR="36412" marT="59904" marB="599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Первоначальная стоимость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412" marR="36412" marT="59904" marB="599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72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Изготовлены собственными силами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412" marR="36412" marT="59904" marB="599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Равна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2"/>
                        </a:rPr>
                        <a:t>сумме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фактически произведенных вложений, которые формируют в объеме затрат, связанных с изготовлением.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Порядок определения себестоимости продукции учреждение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3"/>
                        </a:rPr>
                        <a:t>должно закрепить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 учетной политике.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затраты на производство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4"/>
                        </a:rPr>
                        <a:t>не включают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76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сверхнормативные потери сырья, трудовых и других ресурсов;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76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затраты на хранение запасов, кроме тех, которые необходимы перед следующей стадией производства;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76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общехозяйственные и иные аналогичные расходы, кроме случаев, когда они связаны с приобретением (изготовлением)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матзапасов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;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876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расходы на продажу.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Если учреждение производит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матзапасы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для продажи, и для использования при выполнении работ (оказании услуг), для управленческих нужд и в ходе выполнения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госзадания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(муниципального задания), то первоначальная стоимость </a:t>
                      </a:r>
                      <a:r>
                        <a:rPr lang="ru-RU" sz="16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5"/>
                        </a:rPr>
                        <a:t>равна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затратам на производство таких запасов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412" marR="36412" marT="59904" marB="5990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28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075240" cy="1080120"/>
          </a:xfrm>
        </p:spPr>
        <p:txBody>
          <a:bodyPr>
            <a:noAutofit/>
          </a:bodyPr>
          <a:lstStyle/>
          <a:p>
            <a:r>
              <a:rPr lang="ru-RU" sz="2400" dirty="0">
                <a:latin typeface=""/>
              </a:rPr>
              <a:t>Бухгалтерские записи бюджетного учреждения по учету материальных запасов, изготовленных собственными силами (хозяйственным способом) </a:t>
            </a:r>
            <a:endParaRPr lang="ru-RU" sz="24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16" y="1916832"/>
            <a:ext cx="7501408" cy="4559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868912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"/>
              </a:rPr>
              <a:t>Бухгалтерские записи бюджетного учреждения по учету материальных запасов, изготовленных собственными силами (хозяйственным способом) </a:t>
            </a:r>
            <a:endParaRPr lang="ru-RU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9326113" cy="1586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19285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085584" cy="99784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424456"/>
                </a:solidFill>
                <a:latin typeface="Times New Roman"/>
              </a:rPr>
              <a:t>Порядок определения первоначальной стоимости </a:t>
            </a:r>
            <a:r>
              <a:rPr lang="ru-RU" b="1" i="1" dirty="0" err="1">
                <a:solidFill>
                  <a:srgbClr val="424456"/>
                </a:solidFill>
                <a:latin typeface="Times New Roman"/>
              </a:rPr>
              <a:t>матзапасов</a:t>
            </a:r>
            <a:r>
              <a:rPr lang="ru-RU" dirty="0">
                <a:solidFill>
                  <a:srgbClr val="424456"/>
                </a:solidFill>
                <a:latin typeface="Times New Roman"/>
              </a:rPr>
              <a:t/>
            </a:r>
            <a:br>
              <a:rPr lang="ru-RU" dirty="0">
                <a:solidFill>
                  <a:srgbClr val="424456"/>
                </a:solidFill>
                <a:latin typeface="Times New Roman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403403"/>
              </p:ext>
            </p:extLst>
          </p:nvPr>
        </p:nvGraphicFramePr>
        <p:xfrm>
          <a:off x="179512" y="1556792"/>
          <a:ext cx="8640960" cy="4942054"/>
        </p:xfrm>
        <a:graphic>
          <a:graphicData uri="http://schemas.openxmlformats.org/drawingml/2006/table">
            <a:tbl>
              <a:tblPr/>
              <a:tblGrid>
                <a:gridCol w="1800200"/>
                <a:gridCol w="6840760"/>
              </a:tblGrid>
              <a:tr h="6746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 получения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матзапасов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Первоначальная стоимость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1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Остались после разборки, ликвидации (утилизации) основных средств или иного имущества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Определяется на дату принятия к бухгалтерскому учету в порядке, аналогичном порядку, предусмотренному </a:t>
                      </a: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2"/>
                        </a:rPr>
                        <a:t>п. 10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ФСБУ "Запасы".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Первоначальной стоимостью является справедливая стоимость МПЗ на дату приобретения, определяемая методом рыночных цен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 этом расходы, связанные с демонтажем (разборкой), ликвидацией (утилизацией) имущества, а также расходы на их транспортировку, сортировку, иные аналогичные расходы по приведению в состояние, пригодное для использования, относятся на расходы текущего периода и не учитываются при определении первоначальной стоимости материалов (</a:t>
                      </a: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3"/>
                        </a:rPr>
                        <a:t>п. 23</a:t>
                      </a: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ФСБУ "Запасы").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621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43000"/>
            <a:ext cx="8219256" cy="127788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"/>
              </a:rPr>
              <a:t>Бухгалтерские записи бюджетного учреждения по учету материальных запасов, полученных при ликвидации, демонтаже, ремонте основных средств и </a:t>
            </a:r>
            <a:r>
              <a:rPr lang="ru-RU" sz="2400" dirty="0" err="1">
                <a:latin typeface=""/>
              </a:rPr>
              <a:t>разукомплектации</a:t>
            </a:r>
            <a:r>
              <a:rPr lang="ru-RU" sz="2400" dirty="0">
                <a:latin typeface=""/>
              </a:rPr>
              <a:t> объектов учета </a:t>
            </a:r>
            <a:endParaRPr lang="ru-RU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28" y="2564904"/>
            <a:ext cx="7726628" cy="4745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24133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800200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Times New Roman"/>
              </a:rPr>
              <a:t>Расходы, осуществленные при приобретении нескольких объектов материальных запасов, в целях определения первоначальной стоимости каждого объекта материальные запасы распределяются пропорционально цене каждого объекта материального запаса в общей цене приобретения указанных материальных </a:t>
            </a:r>
            <a:r>
              <a:rPr lang="ru-RU" sz="2000" b="1" dirty="0" smtClean="0">
                <a:latin typeface="Times New Roman"/>
              </a:rPr>
              <a:t>запасов</a:t>
            </a:r>
            <a:r>
              <a:rPr lang="ru-RU" b="1" dirty="0">
                <a:latin typeface="Times New Roman"/>
              </a:rPr>
              <a:t/>
            </a:r>
            <a:br>
              <a:rPr lang="ru-RU" b="1" dirty="0">
                <a:latin typeface="Times New Roman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132856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u="none" strike="noStrike" baseline="0" dirty="0" smtClean="0">
                <a:latin typeface="Times New Roman"/>
              </a:rPr>
              <a:t>Например, бюджетное учреждение приобрело строительные материалы - кирпич и плитку. Источник - субсидия на иные цели. Общая стоимость - 348 000 руб. (стоимость кирпича - 127 000 руб., плитки - 221 000 руб.). Доставка – </a:t>
            </a:r>
          </a:p>
          <a:p>
            <a:pPr algn="just"/>
            <a:r>
              <a:rPr lang="ru-RU" sz="2800" b="1" i="1" u="none" strike="noStrike" baseline="0" dirty="0" smtClean="0">
                <a:latin typeface="Times New Roman"/>
              </a:rPr>
              <a:t>5 200 руб. Стоимость доставки кирпича составит 1897,70 руб. (127000 / 348000 * 5200), плитки - 3202,30 руб. (221000 / 348000 * 5200).</a:t>
            </a:r>
          </a:p>
          <a:p>
            <a:pPr algn="just"/>
            <a:r>
              <a:rPr lang="ru-RU" sz="2800" b="1" i="1" u="none" strike="noStrike" baseline="0" dirty="0" smtClean="0">
                <a:latin typeface="Times New Roman"/>
              </a:rPr>
              <a:t>Первоначальная стоимость кирпича составит - 128897,70 руб., плитки - 224302,30 руб.</a:t>
            </a:r>
          </a:p>
        </p:txBody>
      </p:sp>
    </p:spTree>
    <p:extLst>
      <p:ext uri="{BB962C8B-B14F-4D97-AF65-F5344CB8AC3E}">
        <p14:creationId xmlns:p14="http://schemas.microsoft.com/office/powerpoint/2010/main" val="410085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+mn-ea"/>
                <a:cs typeface="+mn-cs"/>
              </a:rPr>
              <a:t>Первоначальная стоимость материальных запасов, приобретенных при условии отсрочки платежа (</a:t>
            </a:r>
            <a:r>
              <a:rPr lang="ru-RU" sz="2400" b="1" dirty="0">
                <a:solidFill>
                  <a:srgbClr val="0000FF"/>
                </a:solidFill>
                <a:latin typeface="Times New Roman"/>
                <a:ea typeface="+mn-ea"/>
                <a:cs typeface="+mn-cs"/>
                <a:hlinkClick r:id="rId2"/>
              </a:rPr>
              <a:t>пункт 15 СГС "Запасы").</a:t>
            </a:r>
            <a:r>
              <a:rPr lang="ru-RU" sz="2400" b="1" dirty="0">
                <a:solidFill>
                  <a:srgbClr val="0000FF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0000FF"/>
                </a:solidFill>
                <a:latin typeface="Times New Roman"/>
                <a:ea typeface="+mn-ea"/>
                <a:cs typeface="+mn-cs"/>
              </a:rPr>
            </a:b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56347" y="2852936"/>
            <a:ext cx="524823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u="none" strike="noStrike" baseline="0" dirty="0" smtClean="0">
                <a:latin typeface="Times New Roman"/>
              </a:rPr>
              <a:t>Если государственным контрактом (договором) на поставку (приобретение) материальных запасов предусмотрена отсрочка платежа на период, превышающий 12 месяцев, то разница между стоимостью при оплате без отсрочки платежа и стоимостью при оплате с учетом отсрочки платежа признается в качестве расходов на уплату процентов (счет 0 401 20 274 "Убытки от обесценения активов") и не включается в первоначальную стоимость материальных запасов.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3376836" cy="224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2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075240" cy="5760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ВЫБЫТИЕ МАТЕРИАЛЬНЫХ ЗАПАСОВ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/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sz="2200" b="1" dirty="0" smtClean="0">
                <a:latin typeface="Times New Roman"/>
              </a:rPr>
              <a:t>Выбытие материальных запасов осуществляется по стоимости каждой единицы или по средней стоимости. Выбранный способ определения стоимости запасов при выбытии по группе (виду) запасов не подлежит изменению и применяется непрерывно в течение отчетного периода.</a:t>
            </a:r>
            <a:br>
              <a:rPr lang="ru-RU" sz="2200" b="1" dirty="0" smtClean="0">
                <a:latin typeface="Times New Roman"/>
              </a:rPr>
            </a:br>
            <a:r>
              <a:rPr lang="ru-RU" sz="2200" b="1" i="1" dirty="0" smtClean="0">
                <a:latin typeface="Times New Roman"/>
              </a:rPr>
              <a:t>Например, на складе учреждения на 1 марта числилось 5 пачек бумаги для офисной техники по цене 255,80 руб. и 1 пачка по цене 268,00 руб. В течение марта было приобретено 2 пачки бумаги для офисной техники по цене 319,21 руб., выдано со склада и использовано 4 пачки. Стоимость выбывших пачек бумаги для офисной техники, если выбрана средняя стоимость в качестве способа определения стоимости, будет равна:</a:t>
            </a:r>
            <a:br>
              <a:rPr lang="ru-RU" sz="2200" b="1" i="1" dirty="0" smtClean="0">
                <a:latin typeface="Times New Roman"/>
              </a:rPr>
            </a:br>
            <a:r>
              <a:rPr lang="ru-RU" sz="2200" b="1" i="1" dirty="0" smtClean="0">
                <a:latin typeface="Times New Roman"/>
              </a:rPr>
              <a:t>((255,80 * 5 + 268,00 + 319,21 * 2) / (5 + 1 + 2)) * 4 = 1 092,71 руб.</a:t>
            </a:r>
            <a:r>
              <a:rPr lang="ru-RU" b="1" dirty="0" smtClean="0">
                <a:latin typeface="Times New Roman"/>
              </a:rPr>
              <a:t/>
            </a:r>
            <a:br>
              <a:rPr lang="ru-RU" b="1" dirty="0" smtClean="0">
                <a:latin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684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692696"/>
            <a:ext cx="820891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/>
              </a:rPr>
              <a:t>Списание израсходованных материальных запасов отражается по дебету счета 0 401 20 272 "Расходование материальных запасов" в корреспонденции с кредитом соответствующих счетов аналитического учета счета 0 105 00 000 "Материальные запасы".</a:t>
            </a:r>
          </a:p>
          <a:p>
            <a:pPr algn="just"/>
            <a:r>
              <a:rPr lang="ru-RU" sz="2400" b="1" dirty="0">
                <a:latin typeface="Times New Roman"/>
              </a:rPr>
              <a:t>Если расходы, связанные с использованием материальных запасов в деятельности учреждения, формируют себестоимость готовой продукции (работ, услуг), то их списание отражается бухгалтерской записью по дебету соответствующих счетов аналитического учета счета 0 109 00 000 "Затраты на изготовление готовой продукции, выполнение работ, услуг" в корреспонденции с кредитом соответствующих счетов аналитического учета счета 0 105 00 000 "Материальные запасы".</a:t>
            </a:r>
          </a:p>
          <a:p>
            <a:pPr algn="just"/>
            <a:endParaRPr lang="ru-RU" b="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9778650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340768"/>
            <a:ext cx="7200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/>
              </a:rPr>
              <a:t>Списание материальных запасов при их реализации (за исключением реализации готовой продукции, товаров) отражается по дебету счета 0 401 10 172 "Доходы от операций с активами" в корреспонденции с кредитом соответствующих счетов аналитического учета счета 0 105 00 000 "Материальные запасы".</a:t>
            </a:r>
          </a:p>
          <a:p>
            <a:pPr algn="just"/>
            <a:r>
              <a:rPr lang="ru-RU" sz="2400" b="1" dirty="0">
                <a:latin typeface="Times New Roman"/>
              </a:rPr>
              <a:t>Реализация готовой продукции, товаров отражается по дебету счета 0 401 10 131 "Доходы от оказания платных услуг" в корреспонденции с кредитом соответствующих счетов аналитического учета счета 0 105 00 000 "Материальные запас</a:t>
            </a:r>
            <a:r>
              <a:rPr lang="ru-RU" b="1" dirty="0">
                <a:latin typeface="Times New Roman"/>
              </a:rPr>
              <a:t>ы".</a:t>
            </a:r>
          </a:p>
        </p:txBody>
      </p:sp>
    </p:spTree>
    <p:extLst>
      <p:ext uri="{BB962C8B-B14F-4D97-AF65-F5344CB8AC3E}">
        <p14:creationId xmlns:p14="http://schemas.microsoft.com/office/powerpoint/2010/main" val="254477468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980728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/>
              </a:rPr>
              <a:t>Списание </a:t>
            </a:r>
            <a:r>
              <a:rPr lang="ru-RU" sz="2800" b="1" dirty="0">
                <a:latin typeface="Times New Roman"/>
              </a:rPr>
              <a:t>потерь в объеме норм естественной убыли материальных запасов, а также пришедших в негодность, отражается в составе расходов (затрат) текущего периода (по дебету счета 0 401 20 272 "Расходование материальных запасов" и кредиту соответствующих счетов аналитического учета счета 0 105 00 000 "Материальные запасы").</a:t>
            </a:r>
          </a:p>
        </p:txBody>
      </p:sp>
    </p:spTree>
    <p:extLst>
      <p:ext uri="{BB962C8B-B14F-4D97-AF65-F5344CB8AC3E}">
        <p14:creationId xmlns:p14="http://schemas.microsoft.com/office/powerpoint/2010/main" val="369291519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0727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/>
              </a:rPr>
              <a:t>Списание </a:t>
            </a:r>
            <a:r>
              <a:rPr lang="ru-RU" sz="2400" b="1" dirty="0">
                <a:latin typeface="Times New Roman"/>
              </a:rPr>
              <a:t>запасов в результате потерь при стихийных бедствиях и иных чрезвычайных ситуациях производится с отнесением на чрезвычайные расходы по операциям с активами в составе финансового результата текущего отчетного периода. По дебету счета 0 401 20 273 "Чрезвычайные расходы по операциям с активами" и кредиту соответствующих счетов аналитического учета счета 0 105 00 000 "Материальные запасы".</a:t>
            </a:r>
          </a:p>
          <a:p>
            <a:pPr algn="just"/>
            <a:r>
              <a:rPr lang="ru-RU" sz="2400" b="1" i="1" dirty="0">
                <a:latin typeface="Times New Roman"/>
              </a:rPr>
              <a:t>Например, списание продуктов питания, испорченных в результате стихийного бедствия, отражается:</a:t>
            </a:r>
          </a:p>
          <a:p>
            <a:pPr algn="just"/>
            <a:r>
              <a:rPr lang="ru-RU" sz="2400" b="1" i="1" dirty="0">
                <a:latin typeface="Times New Roman"/>
              </a:rPr>
              <a:t>по дебету счета 0 401 20 273 "Чрезвычайные расходы по операциям с активами" и по кредиту счета 0 105 32 442 Уменьшение стоимости продуктов питания - иного движимого имущества учреждения.</a:t>
            </a:r>
          </a:p>
        </p:txBody>
      </p:sp>
    </p:spTree>
    <p:extLst>
      <p:ext uri="{BB962C8B-B14F-4D97-AF65-F5344CB8AC3E}">
        <p14:creationId xmlns:p14="http://schemas.microsoft.com/office/powerpoint/2010/main" val="344600692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751170" cy="6514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/>
              </a:rPr>
              <a:t>Выбытие материальных запасов в результате хищений, недостач, гибели или уничтожения, в том числе помимо воли владельца, производится в момент уничтожения или обнаружения недостачи и относится на финансовый результат текущего отчетного периода (в уменьшение доходов от операций с активами) (дебет счета 0 401 10 172 "Доходы от операций с активами" и кредит соответствующих счетов аналитического учета счета 0 105 00 000 "Материальные запасы").</a:t>
            </a:r>
          </a:p>
          <a:p>
            <a:pPr algn="just"/>
            <a:r>
              <a:rPr lang="ru-RU" sz="2400" b="1" dirty="0">
                <a:latin typeface="Times New Roman"/>
              </a:rPr>
              <a:t>При этом сумма возмещения причиненного ущерба, подлежащая взысканию с виновного лица, отражается в составе финансового результата (доходы от операций с активами) по справедливой стоимости, определяемой методом рыночных цен (дебет счета 0 209 74 56X "Увеличение дебиторской задолженности по ущербу материальных запасов" и кредиту счета 0 401 10 172 "Доходы от операций с активами").</a:t>
            </a:r>
          </a:p>
        </p:txBody>
      </p:sp>
    </p:spTree>
    <p:extLst>
      <p:ext uri="{BB962C8B-B14F-4D97-AF65-F5344CB8AC3E}">
        <p14:creationId xmlns:p14="http://schemas.microsoft.com/office/powerpoint/2010/main" val="280355787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764704"/>
            <a:ext cx="885698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/>
              </a:rPr>
              <a:t>Например, списание продуктов питания в результате недостачи:</a:t>
            </a:r>
          </a:p>
          <a:p>
            <a:pPr algn="just"/>
            <a:r>
              <a:rPr lang="ru-RU" sz="2400" b="1" dirty="0">
                <a:latin typeface="Times New Roman"/>
              </a:rPr>
              <a:t>по дебету счета 0 401 20 272 "Расходование материальных запасов" и по кредиту счета 0 105 32 442 "Уменьшение стоимости продуктов питания - иного движимого имущества учреждения"</a:t>
            </a:r>
          </a:p>
          <a:p>
            <a:pPr algn="just"/>
            <a:r>
              <a:rPr lang="ru-RU" sz="2400" b="1" dirty="0">
                <a:latin typeface="Times New Roman"/>
              </a:rPr>
              <a:t>- списание в пределах норм естественной убыли;</a:t>
            </a:r>
          </a:p>
          <a:p>
            <a:pPr algn="just"/>
            <a:r>
              <a:rPr lang="ru-RU" sz="2400" b="1" dirty="0">
                <a:latin typeface="Times New Roman"/>
              </a:rPr>
              <a:t>по дебету счета 0 401 10 172 "Доходы от операций с активами" и по кредиту счета 0 105 32 442 "Уменьшение стоимости продуктов питания - иного движимого имущества учреждения"</a:t>
            </a:r>
          </a:p>
          <a:p>
            <a:pPr algn="just"/>
            <a:r>
              <a:rPr lang="ru-RU" sz="2400" b="1" dirty="0">
                <a:latin typeface="Times New Roman"/>
              </a:rPr>
              <a:t>- списание сверх норм естественной убыли;</a:t>
            </a:r>
          </a:p>
          <a:p>
            <a:pPr algn="just"/>
            <a:r>
              <a:rPr lang="ru-RU" sz="2400" b="1" dirty="0">
                <a:latin typeface="Times New Roman"/>
              </a:rPr>
              <a:t>по дебету счета 0 209 74 56x "Увеличение дебиторской задолженности по ущербу материальных запасов" и по кредиту счета 0 401 10 172 "Доходы от операций с активами"</a:t>
            </a:r>
          </a:p>
          <a:p>
            <a:pPr algn="just"/>
            <a:r>
              <a:rPr lang="ru-RU" sz="2400" b="1" dirty="0">
                <a:latin typeface="Times New Roman"/>
              </a:rPr>
              <a:t>- отражение суммы недостачи</a:t>
            </a:r>
            <a:r>
              <a:rPr lang="ru-RU" sz="2400" b="1" dirty="0" smtClean="0">
                <a:latin typeface="Times New Roman"/>
              </a:rPr>
              <a:t>.</a:t>
            </a:r>
            <a:r>
              <a:rPr lang="ru-RU" sz="2400" b="1" dirty="0">
                <a:latin typeface="Times New Roman"/>
              </a:rPr>
              <a:t> </a:t>
            </a:r>
            <a:r>
              <a:rPr lang="ru-RU" sz="1000" b="1" dirty="0">
                <a:latin typeface="Times New Roman"/>
              </a:rPr>
              <a:t>Сумму, которую взыскивают за ущерб, отражают в составе </a:t>
            </a:r>
            <a:r>
              <a:rPr lang="ru-RU" sz="1000" b="1" dirty="0" err="1">
                <a:latin typeface="Times New Roman"/>
              </a:rPr>
              <a:t>финрезультата</a:t>
            </a:r>
            <a:r>
              <a:rPr lang="ru-RU" sz="1000" b="1" dirty="0">
                <a:latin typeface="Times New Roman"/>
              </a:rPr>
              <a:t> (доходы от операций с активами) по справедливой стоимости по методу рыночных цен</a:t>
            </a:r>
          </a:p>
          <a:p>
            <a:pPr algn="just"/>
            <a:endParaRPr lang="ru-RU" sz="2400" b="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96531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Реклассификация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материальных запасов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b="1" dirty="0">
                <a:latin typeface="Times New Roman"/>
              </a:rPr>
              <a:t>М</a:t>
            </a:r>
            <a:r>
              <a:rPr lang="ru-RU" b="1" dirty="0" smtClean="0">
                <a:latin typeface="Times New Roman"/>
              </a:rPr>
              <a:t>атериальные </a:t>
            </a:r>
            <a:r>
              <a:rPr lang="ru-RU" b="1" dirty="0">
                <a:latin typeface="Times New Roman"/>
              </a:rPr>
              <a:t>запасы, исходя из новых условий их использования субъектом учета, могут </a:t>
            </a:r>
            <a:r>
              <a:rPr lang="ru-RU" b="1" dirty="0" err="1">
                <a:latin typeface="Times New Roman"/>
              </a:rPr>
              <a:t>реклассифицироваться</a:t>
            </a:r>
            <a:r>
              <a:rPr lang="ru-RU" b="1" dirty="0">
                <a:latin typeface="Times New Roman"/>
              </a:rPr>
              <a:t> в иную группу материальных запасов (запасов) или в иную категорию объектов бухгалтерского учета (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2"/>
              </a:rPr>
              <a:t>пункт 27 СГС "Запасы").</a:t>
            </a:r>
          </a:p>
          <a:p>
            <a:pPr algn="just"/>
            <a:r>
              <a:rPr lang="ru-RU" b="1" dirty="0">
                <a:latin typeface="Times New Roman"/>
              </a:rPr>
              <a:t>Выбытие материальных запасов из одной группы активов и отражение их в другой группе активов при </a:t>
            </a:r>
            <a:r>
              <a:rPr lang="ru-RU" b="1" dirty="0" err="1">
                <a:latin typeface="Times New Roman"/>
              </a:rPr>
              <a:t>реклассификации</a:t>
            </a:r>
            <a:r>
              <a:rPr lang="ru-RU" b="1" dirty="0">
                <a:latin typeface="Times New Roman"/>
              </a:rPr>
              <a:t> должно быть отражено в бухгалтерском учете одновременно.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351205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Реклассификация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материальных запасов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just">
              <a:buNone/>
            </a:pPr>
            <a:r>
              <a:rPr lang="ru-RU" b="1" i="1" dirty="0">
                <a:latin typeface="Times New Roman"/>
              </a:rPr>
              <a:t>Например, на складе учреждения находилась готовая продукция, которая в соответствии с решением субъекта учета будет использоваться для нужд учреждения.</a:t>
            </a:r>
          </a:p>
          <a:p>
            <a:pPr marL="109728" indent="0" algn="just">
              <a:buNone/>
            </a:pPr>
            <a:r>
              <a:rPr lang="ru-RU" b="1" i="1" dirty="0">
                <a:latin typeface="Times New Roman"/>
              </a:rPr>
              <a:t>Перевод готовой продукции в состав материалов осуществляется по дебету соответствующих счетов аналитического учета счета 0 105 00 34x "Увеличение стоимости материальных запасов" и кредиту счета 0 105 07 34X "Увеличение стоимости готовой продукции".</a:t>
            </a:r>
          </a:p>
          <a:p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141434482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резервов счет 401.60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>
                <a:latin typeface="Times New Roman"/>
              </a:rPr>
              <a:t>Резерв под снижение стоимости - разница между нормативно-плановой стоимостью для целей распоряжения (реализации) (или ценой продажи) и балансовой стоимостью материальных запасов.</a:t>
            </a:r>
          </a:p>
          <a:p>
            <a:pPr algn="just"/>
            <a:endParaRPr lang="ru-RU" sz="1300" b="1" dirty="0" smtClean="0">
              <a:latin typeface="Times New Roman"/>
            </a:endParaRPr>
          </a:p>
          <a:p>
            <a:pPr algn="just"/>
            <a:endParaRPr lang="ru-RU" sz="1300" b="1" dirty="0">
              <a:latin typeface="Times New Roman"/>
            </a:endParaRPr>
          </a:p>
          <a:p>
            <a:pPr algn="just"/>
            <a:r>
              <a:rPr lang="ru-RU" sz="1300" b="1" dirty="0" smtClean="0">
                <a:latin typeface="Times New Roman"/>
              </a:rPr>
              <a:t>Резерв </a:t>
            </a:r>
            <a:r>
              <a:rPr lang="ru-RU" sz="1300" b="1" dirty="0">
                <a:latin typeface="Times New Roman"/>
              </a:rPr>
              <a:t>под снижение стоимости создается только по счетам "Товары" и "Готовая продукция, биологическая продукция" и только при условии, что нормативно-плановая стоимость (цена) материальных запасов для целей распоряжения (реализации) в течение отчетного периода снизилась и балансовая стоимость больше чем нормативно-плановая стоимость.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751341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резервов счет 401.60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>
                <a:latin typeface="Times New Roman"/>
              </a:rPr>
              <a:t>Уменьшение резерва под снижение стоимости относится на финансовый результат в уменьшение расходов текущего отчетного периода, но не более суммы резерва под снижение стоимости, отраженного на начало отчетного периода.</a:t>
            </a:r>
          </a:p>
          <a:p>
            <a:pPr marL="109728" indent="0" algn="just">
              <a:buNone/>
            </a:pPr>
            <a:r>
              <a:rPr lang="ru-RU" b="1" i="1" dirty="0">
                <a:latin typeface="Times New Roman"/>
              </a:rPr>
              <a:t>Например, учреждение по пошиву специализированной рабочей одежды в 2017 г. закупило ткань по 10 000 руб. за кв. м для пошива рабочих комбинезонов (продажная цена - 15 000 руб.). В 2018 г. цена на ткань упала до 6000 руб. за кв. м, а на готовое изделие (рабочий комбинезон) - до 7000 руб. за единицу. В 2018 г. на разницу между рыночной стоимостью ткани и ее учетной (балансовой) стоимостью был создан резерв - 4000 руб. (10 000 руб. - 6000 руб.).</a:t>
            </a:r>
          </a:p>
          <a:p>
            <a:pPr marL="109728" indent="0" algn="just">
              <a:buNone/>
            </a:pPr>
            <a:r>
              <a:rPr lang="ru-RU" b="1" i="1" dirty="0">
                <a:latin typeface="Times New Roman"/>
              </a:rPr>
              <a:t>Если не учитывать другие операции, то по итогам 2018 г. организация получит прибыль 1000 руб. (7000 руб. + 4000 руб. - 10 000 руб.), а по итогам 2017 г. - убыток в сумме 4000 руб. Если бы резерв создан не был, то у организации в 2018 г. образовался бы убыток 3000 руб. (7000 руб. - 10 000 руб.), а в 2017 г. финансовый результат был бы нулевым.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530104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Переходные положения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"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Запасы" при его первом применении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latin typeface="Times New Roman"/>
              </a:rPr>
              <a:t>Объекты бухгалтерского учета, подлежащие отражению согласно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3"/>
              </a:rPr>
              <a:t>СГС "Запасы" в бухгалтерском учете на соответствующих балансовых счетах, ранее не признававшиеся таковыми в составе запасов и (или) отражавшиеся на </a:t>
            </a:r>
            <a:r>
              <a:rPr lang="ru-RU" b="1" dirty="0" err="1">
                <a:solidFill>
                  <a:srgbClr val="0000FF"/>
                </a:solidFill>
                <a:latin typeface="Times New Roman"/>
                <a:hlinkClick r:id="rId3"/>
              </a:rPr>
              <a:t>забалансовом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3"/>
              </a:rPr>
              <a:t> учете, признаются субъектом учета в составе запасов (отражаются в бухгалтерском учете на соответствующих балансовых счетах) по их первоначальной стоимости, если они соответствуют критериям признания актива в соответствии с требованиями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4"/>
              </a:rPr>
              <a:t>СГС "Концептуальные основы".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37499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Переходные положения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"Запасы" при его первом применении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b="1" dirty="0" smtClean="0">
                <a:latin typeface="Times New Roman"/>
              </a:rPr>
              <a:t>Корректировка </a:t>
            </a:r>
            <a:r>
              <a:rPr lang="ru-RU" b="1" dirty="0">
                <a:latin typeface="Times New Roman"/>
              </a:rPr>
              <a:t>входящих остатков осуществляется операциями в </a:t>
            </a:r>
            <a:r>
              <a:rPr lang="ru-RU" b="1" dirty="0" err="1">
                <a:latin typeface="Times New Roman"/>
              </a:rPr>
              <a:t>межотчетный</a:t>
            </a:r>
            <a:r>
              <a:rPr lang="ru-RU" b="1" dirty="0">
                <a:latin typeface="Times New Roman"/>
              </a:rPr>
              <a:t> период через счет 0 401 30 000 "Финансовый результат прошлых отчетных периодов" на основании Бухгалтерской справки (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3"/>
              </a:rPr>
              <a:t>ф. 0504833). Указанная информация отражается в Сведениях об изменении остатков валюты баланса (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4"/>
              </a:rPr>
              <a:t>ф. 0503173), Сведениях об изменении остатков валюты баланса учреждения (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5"/>
              </a:rPr>
              <a:t>ф. 0503773).</a:t>
            </a:r>
          </a:p>
          <a:p>
            <a:pPr algn="just"/>
            <a:r>
              <a:rPr lang="ru-RU" b="1" dirty="0">
                <a:latin typeface="Times New Roman"/>
              </a:rPr>
              <a:t>При необходимости производится </a:t>
            </a:r>
            <a:r>
              <a:rPr lang="ru-RU" b="1" dirty="0" err="1">
                <a:latin typeface="Times New Roman"/>
              </a:rPr>
              <a:t>реклассификация</a:t>
            </a:r>
            <a:r>
              <a:rPr lang="ru-RU" b="1" dirty="0">
                <a:latin typeface="Times New Roman"/>
              </a:rPr>
              <a:t> и (или) переоценка запасов, учтенных до первого применения.</a:t>
            </a:r>
          </a:p>
          <a:p>
            <a:pPr algn="just"/>
            <a:r>
              <a:rPr lang="ru-RU" b="1" dirty="0">
                <a:latin typeface="Times New Roman"/>
              </a:rPr>
              <a:t>При первом применении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6"/>
              </a:rPr>
              <a:t>СГС "Запасы" финансовый результат формируется:</a:t>
            </a:r>
          </a:p>
          <a:p>
            <a:pPr algn="just"/>
            <a:r>
              <a:rPr lang="ru-RU" b="1" dirty="0">
                <a:latin typeface="Times New Roman"/>
              </a:rPr>
              <a:t>от признания запасов, ранее неотраженных в бухгалтерском учете;</a:t>
            </a:r>
          </a:p>
          <a:p>
            <a:pPr algn="just"/>
            <a:r>
              <a:rPr lang="ru-RU" b="1" dirty="0">
                <a:latin typeface="Times New Roman"/>
              </a:rPr>
              <a:t>от пересмотра балансовой стоимости запасов.</a:t>
            </a:r>
          </a:p>
          <a:p>
            <a:pPr algn="just"/>
            <a:r>
              <a:rPr lang="ru-RU" b="1" dirty="0">
                <a:latin typeface="Times New Roman"/>
              </a:rPr>
              <a:t>При этом финансовый результат отражается субъектом учета в качестве корректировки показателя финансового результата прошлых отчетных периодов на начало отчетного периода.</a:t>
            </a:r>
          </a:p>
          <a:p>
            <a:pPr algn="just"/>
            <a:r>
              <a:rPr lang="ru-RU" b="1" dirty="0">
                <a:latin typeface="Times New Roman"/>
              </a:rPr>
              <a:t>Результаты корректировки раскрываются в пояснениях к бухгалтерской (финансовой) отчетности обособленно от иной информации.</a:t>
            </a:r>
          </a:p>
          <a:p>
            <a:pPr algn="just"/>
            <a:r>
              <a:rPr lang="ru-RU" b="1" dirty="0">
                <a:latin typeface="Times New Roman"/>
              </a:rPr>
              <a:t>Сравнительная информация по запасам (их поступлениям, выбытиям) за годы, предшествующие первому применению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6"/>
              </a:rPr>
              <a:t>СГС "Запасы", не пересчитывается (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7"/>
              </a:rPr>
              <a:t>пункт 47 СГС "Запасы").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7500434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Times New Roman"/>
                <a:ea typeface="+mn-ea"/>
                <a:cs typeface="+mn-cs"/>
                <a:hlinkClick r:id="rId2"/>
              </a:rPr>
              <a:t>ФСБУ "Концессионные </a:t>
            </a:r>
            <a:r>
              <a:rPr lang="ru-RU" sz="2800" b="1" dirty="0">
                <a:solidFill>
                  <a:srgbClr val="0000FF"/>
                </a:solidFill>
                <a:latin typeface="Times New Roman"/>
                <a:ea typeface="+mn-ea"/>
                <a:cs typeface="+mn-cs"/>
                <a:hlinkClick r:id="rId2"/>
              </a:rPr>
              <a:t>соглашения"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b="1" dirty="0" smtClean="0">
                <a:latin typeface="Times New Roman"/>
              </a:rPr>
              <a:t>Стандарт вступает </a:t>
            </a:r>
            <a:r>
              <a:rPr lang="ru-RU" b="1" dirty="0">
                <a:latin typeface="Times New Roman"/>
              </a:rPr>
              <a:t>в силу с 1 января 2020 года и применяется при отражении в бухгалтерском учете активов, обязательств, фактов хозяйственной жизни, возникающих в результате заключения и исполнения концессионных соглашений.</a:t>
            </a:r>
          </a:p>
          <a:p>
            <a:pPr algn="just"/>
            <a:endParaRPr lang="ru-RU" b="1" dirty="0">
              <a:latin typeface="Times New Roman"/>
            </a:endParaRPr>
          </a:p>
          <a:p>
            <a:pPr algn="ctr"/>
            <a:r>
              <a:rPr lang="ru-RU" b="1" dirty="0">
                <a:latin typeface="Times New Roman"/>
              </a:rPr>
              <a:t>Договор концессии</a:t>
            </a:r>
          </a:p>
          <a:p>
            <a:pPr algn="just"/>
            <a:endParaRPr lang="ru-RU" b="1" dirty="0">
              <a:latin typeface="Times New Roman"/>
            </a:endParaRPr>
          </a:p>
          <a:p>
            <a:pPr algn="just"/>
            <a:r>
              <a:rPr lang="ru-RU" b="1" dirty="0">
                <a:latin typeface="Times New Roman"/>
              </a:rPr>
              <a:t>Примечание. Заключение и исполнение договоров концессии регламентируется Федеральным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3"/>
              </a:rPr>
              <a:t>законом от 21.07.2005 N 115-ФЗ "О концессионных соглашениях"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50904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764703"/>
            <a:ext cx="871296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algn="ctr">
              <a:lnSpc>
                <a:spcPts val="1800"/>
              </a:lnSpc>
              <a:spcBef>
                <a:spcPts val="4500"/>
              </a:spcBef>
              <a:spcAft>
                <a:spcPts val="0"/>
              </a:spcAft>
            </a:pPr>
            <a:r>
              <a:rPr lang="ru-RU" b="1" spc="5" dirty="0">
                <a:latin typeface="Times New Roman"/>
                <a:ea typeface="Times New Roman"/>
              </a:rPr>
              <a:t>КОНЦЕССИОННОЕ СОГЛАШЕНИЕ</a:t>
            </a:r>
            <a:br>
              <a:rPr lang="ru-RU" b="1" spc="5" dirty="0">
                <a:latin typeface="Times New Roman"/>
                <a:ea typeface="Times New Roman"/>
              </a:rPr>
            </a:br>
            <a:r>
              <a:rPr lang="ru-RU" b="1" spc="5" dirty="0">
                <a:latin typeface="Times New Roman"/>
                <a:ea typeface="Times New Roman"/>
              </a:rPr>
              <a:t>в отношении муниципального имущества, представляющего собой объекты системы коммунальной инфраструктуры водоснабжения, водоотведения и очистки  сточных вод города Перми</a:t>
            </a:r>
            <a:endParaRPr lang="ru-RU" sz="2000" spc="5" dirty="0">
              <a:latin typeface="Times New Roman"/>
              <a:ea typeface="Times New Roman"/>
            </a:endParaRPr>
          </a:p>
          <a:p>
            <a:pPr marL="38100">
              <a:lnSpc>
                <a:spcPts val="1800"/>
              </a:lnSpc>
              <a:spcBef>
                <a:spcPts val="4500"/>
              </a:spcBef>
            </a:pPr>
            <a:r>
              <a:rPr lang="ru-RU" spc="5" dirty="0" smtClean="0">
                <a:latin typeface="Times New Roman"/>
                <a:ea typeface="Times New Roman"/>
              </a:rPr>
              <a:t>город </a:t>
            </a:r>
            <a:r>
              <a:rPr lang="ru-RU" spc="5" dirty="0">
                <a:latin typeface="Times New Roman"/>
                <a:ea typeface="Times New Roman"/>
              </a:rPr>
              <a:t>Пермь                    </a:t>
            </a:r>
            <a:r>
              <a:rPr lang="ru-RU" spc="5" dirty="0" smtClean="0">
                <a:latin typeface="Times New Roman"/>
                <a:ea typeface="Times New Roman"/>
              </a:rPr>
              <a:t>                                                             </a:t>
            </a:r>
            <a:r>
              <a:rPr lang="ru-RU" spc="5" dirty="0">
                <a:latin typeface="Times New Roman"/>
                <a:ea typeface="Times New Roman"/>
              </a:rPr>
              <a:t>«___»_________ 2013 г.  </a:t>
            </a:r>
            <a:endParaRPr lang="ru-RU" sz="2000" spc="5" dirty="0">
              <a:latin typeface="Times New Roman"/>
              <a:ea typeface="Times New Roman"/>
            </a:endParaRPr>
          </a:p>
          <a:p>
            <a:pPr marL="38100">
              <a:lnSpc>
                <a:spcPts val="1800"/>
              </a:lnSpc>
              <a:spcBef>
                <a:spcPts val="4500"/>
              </a:spcBef>
            </a:pPr>
            <a:r>
              <a:rPr lang="ru-RU" spc="5" dirty="0">
                <a:latin typeface="Times New Roman"/>
                <a:ea typeface="Times New Roman"/>
              </a:rPr>
              <a:t> </a:t>
            </a:r>
            <a:r>
              <a:rPr lang="ru-RU" b="1" spc="5" dirty="0" smtClean="0">
                <a:latin typeface="Times New Roman"/>
                <a:ea typeface="Times New Roman"/>
              </a:rPr>
              <a:t>М</a:t>
            </a:r>
            <a:r>
              <a:rPr lang="ru-RU" b="1" dirty="0" smtClean="0">
                <a:latin typeface="Times New Roman"/>
                <a:ea typeface="Times New Roman"/>
              </a:rPr>
              <a:t>униципальное </a:t>
            </a:r>
            <a:r>
              <a:rPr lang="ru-RU" b="1" dirty="0">
                <a:latin typeface="Times New Roman"/>
                <a:ea typeface="Times New Roman"/>
              </a:rPr>
              <a:t>образование город Пермь</a:t>
            </a:r>
            <a:r>
              <a:rPr lang="ru-RU" dirty="0">
                <a:latin typeface="Times New Roman"/>
                <a:ea typeface="Times New Roman"/>
              </a:rPr>
              <a:t>, именуемое в дальнейшем </a:t>
            </a:r>
            <a:r>
              <a:rPr lang="ru-RU" b="1" dirty="0">
                <a:latin typeface="Times New Roman"/>
                <a:ea typeface="Times New Roman"/>
              </a:rPr>
              <a:t>«Муниципальное образование</a:t>
            </a:r>
            <a:r>
              <a:rPr lang="ru-RU" dirty="0">
                <a:latin typeface="Times New Roman"/>
                <a:ea typeface="Times New Roman"/>
              </a:rPr>
              <a:t>», от имени которого  выступает департамент имущественных отношений администрации города Перми, </a:t>
            </a:r>
            <a:r>
              <a:rPr lang="ru-RU" b="1" dirty="0">
                <a:latin typeface="Times New Roman"/>
                <a:ea typeface="Times New Roman"/>
              </a:rPr>
              <a:t>Муниципальное  предприятие «</a:t>
            </a:r>
            <a:r>
              <a:rPr lang="ru-RU" b="1" dirty="0" err="1">
                <a:latin typeface="Times New Roman"/>
                <a:ea typeface="Times New Roman"/>
              </a:rPr>
              <a:t>Пермводоканал</a:t>
            </a:r>
            <a:r>
              <a:rPr lang="ru-RU" b="1" dirty="0">
                <a:latin typeface="Times New Roman"/>
                <a:ea typeface="Times New Roman"/>
              </a:rPr>
              <a:t>»</a:t>
            </a:r>
            <a:r>
              <a:rPr lang="ru-RU" dirty="0">
                <a:latin typeface="Times New Roman"/>
                <a:ea typeface="Times New Roman"/>
              </a:rPr>
              <a:t>, именуемое в дальнейшем </a:t>
            </a:r>
            <a:r>
              <a:rPr lang="ru-RU" b="1" dirty="0">
                <a:latin typeface="Times New Roman"/>
                <a:ea typeface="Times New Roman"/>
              </a:rPr>
              <a:t>«Предприятие»</a:t>
            </a:r>
            <a:r>
              <a:rPr lang="ru-RU" dirty="0">
                <a:latin typeface="Times New Roman"/>
                <a:ea typeface="Times New Roman"/>
              </a:rPr>
              <a:t>, действующее на основании Устава, и </a:t>
            </a:r>
            <a:r>
              <a:rPr lang="ru-RU" b="1" dirty="0">
                <a:latin typeface="Times New Roman"/>
                <a:ea typeface="Times New Roman"/>
              </a:rPr>
              <a:t>Общество с ограниченной ответственностью «Новая городская инфраструктура </a:t>
            </a:r>
            <a:r>
              <a:rPr lang="ru-RU" b="1" dirty="0" err="1">
                <a:latin typeface="Times New Roman"/>
                <a:ea typeface="Times New Roman"/>
              </a:rPr>
              <a:t>Прикамья</a:t>
            </a:r>
            <a:r>
              <a:rPr lang="ru-RU" b="1" dirty="0">
                <a:latin typeface="Times New Roman"/>
                <a:ea typeface="Times New Roman"/>
              </a:rPr>
              <a:t>» </a:t>
            </a:r>
            <a:r>
              <a:rPr lang="ru-RU" spc="5" dirty="0">
                <a:latin typeface="Times New Roman"/>
                <a:ea typeface="Times New Roman"/>
              </a:rPr>
              <a:t>заключили настоящее Соглашение о нижеследующем</a:t>
            </a:r>
            <a:r>
              <a:rPr lang="ru-RU" spc="5" dirty="0" smtClean="0">
                <a:latin typeface="Times New Roman"/>
                <a:ea typeface="Times New Roman"/>
              </a:rPr>
              <a:t>.</a:t>
            </a:r>
            <a:r>
              <a:rPr lang="ru-RU" sz="2000" dirty="0"/>
              <a:t> </a:t>
            </a:r>
            <a:r>
              <a:rPr lang="ru-RU" sz="2000" dirty="0" smtClean="0"/>
              <a:t>Объектом </a:t>
            </a:r>
            <a:r>
              <a:rPr lang="ru-RU" sz="2000" dirty="0"/>
              <a:t>Соглашения является муниципальное имущество, представляющее собой технологически связанные объекты системы коммунальной инфраструктуры водоснабжения, водоотведения и очистки сточных вод города </a:t>
            </a:r>
            <a:r>
              <a:rPr lang="ru-RU" sz="2000" dirty="0" smtClean="0"/>
              <a:t>Перми….</a:t>
            </a:r>
            <a:endParaRPr lang="ru-RU" sz="2000" spc="5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637234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08038"/>
            <a:ext cx="8219256" cy="56477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424456"/>
                </a:solidFill>
                <a:latin typeface="Calibri"/>
              </a:rPr>
              <a:t>ФСБУ "Долгосрочные договоры"</a:t>
            </a:r>
            <a:r>
              <a:rPr lang="ru-RU" sz="3600" dirty="0">
                <a:solidFill>
                  <a:srgbClr val="424456"/>
                </a:solidFill>
                <a:latin typeface="Calibri"/>
              </a:rPr>
              <a:t>.</a:t>
            </a:r>
            <a:br>
              <a:rPr lang="ru-RU" sz="3600" dirty="0">
                <a:solidFill>
                  <a:srgbClr val="424456"/>
                </a:solidFill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19256" cy="5017744"/>
          </a:xfrm>
        </p:spPr>
        <p:txBody>
          <a:bodyPr/>
          <a:lstStyle/>
          <a:p>
            <a:pPr algn="just"/>
            <a:r>
              <a:rPr lang="ru-RU" b="1" dirty="0">
                <a:latin typeface="Calibri"/>
              </a:rPr>
              <a:t>Не к каждому договору применимы новшества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64780"/>
              </p:ext>
            </p:extLst>
          </p:nvPr>
        </p:nvGraphicFramePr>
        <p:xfrm>
          <a:off x="467544" y="2132857"/>
          <a:ext cx="8208911" cy="3171444"/>
        </p:xfrm>
        <a:graphic>
          <a:graphicData uri="http://schemas.openxmlformats.org/drawingml/2006/table">
            <a:tbl>
              <a:tblPr/>
              <a:tblGrid>
                <a:gridCol w="6514980"/>
                <a:gridCol w="1693931"/>
              </a:tblGrid>
              <a:tr h="720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Вид договора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Calibri"/>
                          <a:ea typeface="Calibri"/>
                          <a:cs typeface="Calibri"/>
                        </a:rPr>
                        <a:t>Применение новшеств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Договор подряда и оказания услуг сроком действия более года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Да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/>
                          <a:ea typeface="Calibri"/>
                          <a:cs typeface="Calibri"/>
                        </a:rPr>
                        <a:t>Договор подряда и оказания услуг со сроком действия до года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Да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Calibri"/>
                          <a:hlinkClick r:id="rId2"/>
                        </a:rPr>
                        <a:t>&lt;1&gt;</a:t>
                      </a: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800" b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/ Нет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9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Договор на выполнение НИОКР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Нет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80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Calibri"/>
                          <a:hlinkClick r:id="rId3"/>
                        </a:rPr>
                        <a:t>&lt;2&gt;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Договор, по которому общий объем работ (услуг) не установлен, цена для отдельного отчетного периода определена исходя из фиксированной стоимости единицы работы (услуги)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Нет</a:t>
                      </a:r>
                      <a:r>
                        <a:rPr lang="ru-RU" sz="18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800" u="none" strike="noStrike" dirty="0" smtClean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Calibri"/>
                          <a:hlinkClick r:id="rId3"/>
                        </a:rPr>
                        <a:t>&lt;2&gt;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5301208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Calibri"/>
              </a:rPr>
              <a:t>&lt;1&gt; Учреждения </a:t>
            </a:r>
            <a:r>
              <a:rPr lang="ru-RU" sz="1200" b="1" dirty="0">
                <a:solidFill>
                  <a:srgbClr val="0000FF"/>
                </a:solidFill>
                <a:latin typeface="Calibri"/>
                <a:hlinkClick r:id="rId4"/>
              </a:rPr>
              <a:t>вправе вести учет по новым правилам, если даты начала и окончания исполнения договора приходятся на разные отчетные периоды. Использование данного права необходимо закрепить в учетной политике.</a:t>
            </a:r>
          </a:p>
          <a:p>
            <a:pPr algn="just"/>
            <a:r>
              <a:rPr lang="ru-RU" sz="1200" b="1" dirty="0" smtClean="0">
                <a:latin typeface="Calibri"/>
              </a:rPr>
              <a:t>&lt;2&gt; Вне </a:t>
            </a:r>
            <a:r>
              <a:rPr lang="ru-RU" sz="1200" b="1" dirty="0">
                <a:latin typeface="Calibri"/>
              </a:rPr>
              <a:t>зависимости от срока действия нужно применять ФСБУ </a:t>
            </a:r>
            <a:r>
              <a:rPr lang="ru-RU" sz="1200" b="1" dirty="0">
                <a:solidFill>
                  <a:srgbClr val="0000FF"/>
                </a:solidFill>
                <a:latin typeface="Calibri"/>
                <a:hlinkClick r:id="rId5"/>
              </a:rPr>
              <a:t>"Доходы".</a:t>
            </a:r>
          </a:p>
        </p:txBody>
      </p:sp>
    </p:spTree>
    <p:extLst>
      <p:ext uri="{BB962C8B-B14F-4D97-AF65-F5344CB8AC3E}">
        <p14:creationId xmlns:p14="http://schemas.microsoft.com/office/powerpoint/2010/main" val="2051245516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Calibri"/>
              </a:rPr>
              <a:t/>
            </a:r>
            <a:br>
              <a:rPr lang="ru-RU" b="1" dirty="0" smtClean="0">
                <a:latin typeface="Calibri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дохода по договору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стройподряда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зависит от процента исполнения обязательства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>
                <a:latin typeface="Calibri"/>
              </a:rPr>
              <a:t>Размер дохода по договору </a:t>
            </a:r>
            <a:r>
              <a:rPr lang="ru-RU" b="1" dirty="0" err="1">
                <a:latin typeface="Calibri"/>
              </a:rPr>
              <a:t>стройподряда</a:t>
            </a:r>
            <a:r>
              <a:rPr lang="ru-RU" b="1" dirty="0">
                <a:latin typeface="Calibri"/>
              </a:rPr>
              <a:t> зависит от процента исполнения обязательства</a:t>
            </a:r>
          </a:p>
          <a:p>
            <a:pPr algn="just"/>
            <a:r>
              <a:rPr lang="ru-RU" b="1" dirty="0" smtClean="0">
                <a:latin typeface="Calibri"/>
              </a:rPr>
              <a:t>На </a:t>
            </a:r>
            <a:r>
              <a:rPr lang="ru-RU" b="1" dirty="0">
                <a:latin typeface="Calibri"/>
              </a:rPr>
              <a:t>конец каждого отчетного периода учреждение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рассчитывает сумму доходов по договору, которую следует признать в бухучете. Определяют ее по формуле:</a:t>
            </a:r>
          </a:p>
          <a:p>
            <a:pPr algn="just"/>
            <a:endParaRPr lang="ru-RU" b="1" dirty="0">
              <a:latin typeface="Calibri"/>
            </a:endParaRPr>
          </a:p>
          <a:p>
            <a:endParaRPr lang="ru-RU" b="1" dirty="0" smtClean="0">
              <a:latin typeface="Calibri"/>
            </a:endParaRPr>
          </a:p>
          <a:p>
            <a:r>
              <a:rPr lang="ru-RU" dirty="0"/>
              <a:t> </a:t>
            </a:r>
            <a:r>
              <a:rPr lang="ru-RU" sz="1000" dirty="0" smtClean="0"/>
              <a:t>Ц </a:t>
            </a:r>
            <a:r>
              <a:rPr lang="ru-RU" sz="1000" dirty="0"/>
              <a:t>- цена договора или сумма иного возмещения (компенсации). Формируют ее в соответствии с условиями договора и с учетом согласованных изменений стоимости работ;</a:t>
            </a:r>
          </a:p>
          <a:p>
            <a:pPr algn="just"/>
            <a:r>
              <a:rPr lang="ru-RU" sz="1000" dirty="0" smtClean="0"/>
              <a:t>%  </a:t>
            </a:r>
            <a:r>
              <a:rPr lang="ru-RU" sz="1000" dirty="0" err="1" smtClean="0"/>
              <a:t>исп</a:t>
            </a:r>
            <a:r>
              <a:rPr lang="ru-RU" sz="1000" dirty="0" smtClean="0"/>
              <a:t> </a:t>
            </a:r>
            <a:r>
              <a:rPr lang="ru-RU" sz="1000" dirty="0"/>
              <a:t>- процент исполнения обязательств по договору на конец отчетного периода</a:t>
            </a:r>
            <a:r>
              <a:rPr lang="ru-RU" sz="1000" dirty="0" smtClean="0"/>
              <a:t>.</a:t>
            </a:r>
            <a:r>
              <a:rPr lang="ru-RU" sz="1000" b="1" dirty="0">
                <a:latin typeface="Calibri"/>
              </a:rPr>
              <a:t> </a:t>
            </a:r>
            <a:endParaRPr lang="ru-RU" sz="1000" b="1" dirty="0" smtClean="0">
              <a:latin typeface="Calibri"/>
            </a:endParaRPr>
          </a:p>
          <a:p>
            <a:pPr algn="just"/>
            <a:r>
              <a:rPr lang="ru-RU" sz="1000" b="1" dirty="0" err="1" smtClean="0">
                <a:latin typeface="Calibri"/>
              </a:rPr>
              <a:t>Д</a:t>
            </a:r>
            <a:r>
              <a:rPr lang="ru-RU" sz="1000" b="1" baseline="-25000" dirty="0" err="1" smtClean="0">
                <a:latin typeface="Calibri"/>
              </a:rPr>
              <a:t>пр</a:t>
            </a:r>
            <a:r>
              <a:rPr lang="ru-RU" sz="1000" dirty="0" smtClean="0">
                <a:latin typeface="Calibri"/>
              </a:rPr>
              <a:t> </a:t>
            </a:r>
            <a:r>
              <a:rPr lang="ru-RU" sz="1000" dirty="0">
                <a:latin typeface="Calibri"/>
              </a:rPr>
              <a:t>- суммы доходов по договору, признанные ранее.</a:t>
            </a:r>
          </a:p>
          <a:p>
            <a:endParaRPr lang="ru-RU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09120"/>
            <a:ext cx="5616624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6294020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147248" cy="108012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Операции по остальным договорам подряда и возмездного оказания услуг отражают иначе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508975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Calibri"/>
              </a:rPr>
              <a:t>После подписания договора, но не позднее месяца, следующего за месяцем, в котором он заключен, учреждение должно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2"/>
              </a:rPr>
              <a:t>отразить расчеты с дебиторами по доходам от реализации за весь срок действия договора - по дебету 205 00 (по доходам от реализации) и кредиту 401 40.</a:t>
            </a:r>
          </a:p>
          <a:p>
            <a:pPr algn="just"/>
            <a:r>
              <a:rPr lang="ru-RU" dirty="0">
                <a:latin typeface="Calibri"/>
              </a:rPr>
              <a:t>Ежемесячно предстоящие доходы следует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3"/>
              </a:rPr>
              <a:t>переносить на счет 401 10. Если выполнение работ (оказание услуг) осуществляется неравномерно, учреждение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4"/>
              </a:rPr>
              <a:t>вправе применить иной порядок расчета доходов от реализации, закрепив его в учетной политике.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02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00FF"/>
                </a:solidFill>
                <a:latin typeface="Times New Roman"/>
                <a:hlinkClick r:id="rId2"/>
              </a:rPr>
              <a:t>ФСБУ "Резервы. Раскрытие информации об условных обязательствах и условных активах"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"/>
              </a:rPr>
              <a:t>МИНИСТЕРСТВО </a:t>
            </a:r>
            <a:r>
              <a:rPr lang="ru-RU" dirty="0">
                <a:latin typeface=""/>
              </a:rPr>
              <a:t>ФИНАНСОВ РОССИЙСКОЙ ФЕДЕРАЦИИ </a:t>
            </a:r>
            <a:endParaRPr lang="ru-RU" dirty="0" smtClean="0">
              <a:latin typeface=""/>
            </a:endParaRPr>
          </a:p>
          <a:p>
            <a:r>
              <a:rPr lang="ru-RU" dirty="0" smtClean="0">
                <a:latin typeface=""/>
              </a:rPr>
              <a:t>ПИСЬМО </a:t>
            </a:r>
            <a:r>
              <a:rPr lang="ru-RU" dirty="0">
                <a:latin typeface=""/>
              </a:rPr>
              <a:t>от 5 августа 2019 г. N 02-07-07/58716 </a:t>
            </a:r>
            <a:endParaRPr lang="ru-RU" dirty="0" smtClean="0">
              <a:latin typeface=""/>
            </a:endParaRPr>
          </a:p>
          <a:p>
            <a:r>
              <a:rPr lang="ru-RU" dirty="0" smtClean="0">
                <a:latin typeface=""/>
              </a:rPr>
              <a:t>МЕТОДИЧЕСКИЕ </a:t>
            </a:r>
            <a:r>
              <a:rPr lang="ru-RU" dirty="0">
                <a:latin typeface=""/>
              </a:rPr>
              <a:t>РЕКОМЕНДАЦИИ ПО ПРИМЕНЕНИЮ ФЕДЕРАЛЬНОГО СТАНДАРТА БУХГАЛТЕРСКОГО УЧЕТА ДЛЯ ОРГАНИЗАЦИЙ ГОСУДАРСТВЕННОГО СЕКТОРА "РЕЗЕРВЫ. РАСКРЫТИЕ ИНФОРМАЦИИ ОБ УСЛОВНЫХ ОБЯЗАТЕЛЬСТВАХ И УСЛОВНЫХ АКТИВАХ"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2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hlinkClick r:id="rId2"/>
              </a:rPr>
              <a:t>ФСБУ "Резервы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hlinkClick r:id="rId2"/>
              </a:rPr>
              <a:t>. Раскрытие информации об условных обязательствах и условных активах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/>
                <a:hlinkClick r:id="rId2"/>
              </a:rPr>
              <a:t>"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>
                <a:latin typeface="Calibri"/>
              </a:rPr>
              <a:t>Виды резервов</a:t>
            </a:r>
          </a:p>
          <a:p>
            <a:pPr algn="just"/>
            <a:r>
              <a:rPr lang="ru-RU" dirty="0">
                <a:solidFill>
                  <a:srgbClr val="0000FF"/>
                </a:solidFill>
                <a:latin typeface="Calibri"/>
                <a:hlinkClick r:id="rId3"/>
              </a:rPr>
              <a:t>Перечень резервов, которые надо формировать с учетом стандарта, ограничен. К ним относят резервы:</a:t>
            </a:r>
          </a:p>
          <a:p>
            <a:pPr algn="just"/>
            <a:r>
              <a:rPr lang="ru-RU" dirty="0">
                <a:latin typeface="Calibri"/>
              </a:rPr>
              <a:t>- по претензиям, искам;</a:t>
            </a:r>
          </a:p>
          <a:p>
            <a:pPr algn="just"/>
            <a:r>
              <a:rPr lang="ru-RU" dirty="0">
                <a:latin typeface="Calibri"/>
              </a:rPr>
              <a:t>- по реструктуризации;</a:t>
            </a:r>
          </a:p>
          <a:p>
            <a:pPr algn="just"/>
            <a:r>
              <a:rPr lang="ru-RU" dirty="0">
                <a:latin typeface="Calibri"/>
              </a:rPr>
              <a:t>- по гарантийному ремонту;</a:t>
            </a:r>
          </a:p>
          <a:p>
            <a:pPr algn="just"/>
            <a:r>
              <a:rPr lang="ru-RU" dirty="0">
                <a:latin typeface="Calibri"/>
              </a:rPr>
              <a:t>- по убыточным договорным обязательствам;</a:t>
            </a:r>
          </a:p>
          <a:p>
            <a:pPr algn="just"/>
            <a:r>
              <a:rPr lang="ru-RU" dirty="0">
                <a:latin typeface="Calibri"/>
              </a:rPr>
              <a:t>- на демонтаж и вывод основных средств из эксплуатации.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9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00FF"/>
                </a:solidFill>
                <a:latin typeface="Times New Roman"/>
                <a:hlinkClick r:id="rId2"/>
              </a:rPr>
              <a:t>ФСБУ "Резервы. Раскрытие информации об условных обязательствах и условных активах";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Calibri"/>
              </a:rPr>
              <a:t>Стандарт не применяют к резервам, которые определяются иными документами, например:</a:t>
            </a:r>
          </a:p>
          <a:p>
            <a:pPr algn="just"/>
            <a:r>
              <a:rPr lang="ru-RU" dirty="0">
                <a:latin typeface="Calibri"/>
              </a:rPr>
              <a:t>- резерв под снижение стоимости </a:t>
            </a:r>
            <a:r>
              <a:rPr lang="ru-RU" dirty="0" err="1">
                <a:latin typeface="Calibri"/>
              </a:rPr>
              <a:t>матзапасов</a:t>
            </a:r>
            <a:r>
              <a:rPr lang="ru-RU" dirty="0">
                <a:latin typeface="Calibri"/>
              </a:rPr>
              <a:t> регулируется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3"/>
              </a:rPr>
              <a:t>ФСБУ "Запасы";</a:t>
            </a:r>
          </a:p>
          <a:p>
            <a:pPr algn="just"/>
            <a:r>
              <a:rPr lang="ru-RU" dirty="0">
                <a:latin typeface="Calibri"/>
              </a:rPr>
              <a:t>- резерв по сомнительным долгам -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4"/>
              </a:rPr>
              <a:t>ФСБУ "Доходы";</a:t>
            </a:r>
          </a:p>
          <a:p>
            <a:pPr algn="just"/>
            <a:r>
              <a:rPr lang="ru-RU" dirty="0">
                <a:latin typeface="Calibri"/>
              </a:rPr>
              <a:t>- резерв по отпускам - </a:t>
            </a:r>
            <a:r>
              <a:rPr lang="ru-RU" dirty="0">
                <a:solidFill>
                  <a:srgbClr val="0000FF"/>
                </a:solidFill>
                <a:latin typeface="Calibri"/>
                <a:hlinkClick r:id="rId5"/>
              </a:rPr>
              <a:t>Инструкцией N 157н (до утверждения и применения ФСБУ "Выплаты персоналу").</a:t>
            </a:r>
          </a:p>
          <a:p>
            <a:pPr algn="just"/>
            <a:r>
              <a:rPr lang="ru-RU" dirty="0">
                <a:latin typeface="Calibri"/>
              </a:rPr>
              <a:t>Другие резервы, например по пенсионным обязательствам, регулируются НПА по ведению бухучета и составлению бухгалтерской (финансовой) отчетности.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59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04664"/>
            <a:ext cx="8363272" cy="10081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Calibri"/>
              </a:rPr>
              <a:t>Виды резервов и их оценка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9789561"/>
              </p:ext>
            </p:extLst>
          </p:nvPr>
        </p:nvGraphicFramePr>
        <p:xfrm>
          <a:off x="0" y="1340768"/>
          <a:ext cx="9144000" cy="66902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5656"/>
                <a:gridCol w="1568984"/>
                <a:gridCol w="1905420"/>
                <a:gridCol w="1905420"/>
                <a:gridCol w="2288520"/>
              </a:tblGrid>
              <a:tr h="1535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Резерв по </a:t>
                      </a:r>
                      <a:r>
                        <a:rPr lang="ru-RU" sz="1600" b="1" dirty="0" err="1" smtClean="0">
                          <a:effectLst/>
                        </a:rPr>
                        <a:t>осуществ-лению</a:t>
                      </a:r>
                      <a:r>
                        <a:rPr lang="ru-RU" sz="1600" b="1" dirty="0" smtClean="0">
                          <a:effectLst/>
                        </a:rPr>
                        <a:t> гарантий-</a:t>
                      </a:r>
                      <a:r>
                        <a:rPr lang="ru-RU" sz="1600" b="1" dirty="0" err="1" smtClean="0">
                          <a:effectLst/>
                        </a:rPr>
                        <a:t>ного</a:t>
                      </a:r>
                      <a:r>
                        <a:rPr lang="ru-RU" sz="1600" b="1" dirty="0" smtClean="0">
                          <a:effectLst/>
                        </a:rPr>
                        <a:t> </a:t>
                      </a:r>
                      <a:r>
                        <a:rPr lang="ru-RU" sz="1600" b="1" dirty="0">
                          <a:effectLst/>
                        </a:rPr>
                        <a:t>ремонта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Резерв по претензиям и искам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Резерв по </a:t>
                      </a:r>
                      <a:r>
                        <a:rPr lang="ru-RU" sz="1600" b="1" dirty="0" err="1" smtClean="0">
                          <a:effectLst/>
                        </a:rPr>
                        <a:t>реструктури-зации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Резерв по убыточным договорным обязательствам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Резерв по демонтажу и выводу основных средств из эксплуатации</a:t>
                      </a:r>
                      <a:endParaRPr lang="ru-RU" sz="1600" b="1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 anchor="ctr"/>
                </a:tc>
              </a:tr>
              <a:tr h="4884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Порядок расчета устанавливается в рамках формирования учетной политики учреждения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Признается в полной сумме претензионных требований и исков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Оценивается в сумме обязательств, возникающих вследствие реализации мероприятий по реструктуризации деятельности, без учета обязательств, связанных с текущей деятельностью, в том числе обязательств по переподготовке и (или) перемещению персонала, не подлежащего сокращению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Оценивается в размере ожидаемого превышения затрат на исполнение договора над экономическими выгодами от его исполнения, подтвержденного финансово-экономическим обоснованием исполнения договора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Признается: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в сумме планируемых обязательств по демонтажу, подтвержденных расчетным путем (документально) на момент принятия основных средств к учету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7504" marR="37504" marT="61699" marB="6169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27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686800" cy="8640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alibri"/>
              </a:rPr>
              <a:t/>
            </a:r>
            <a:br>
              <a:rPr lang="ru-RU" dirty="0" smtClean="0">
                <a:latin typeface="Calibri"/>
              </a:rPr>
            </a:br>
            <a:r>
              <a:rPr lang="ru-RU" sz="2200" b="1" dirty="0" smtClean="0">
                <a:latin typeface="Calibri"/>
              </a:rPr>
              <a:t>В </a:t>
            </a:r>
            <a:r>
              <a:rPr lang="ru-RU" sz="2200" b="1" dirty="0">
                <a:latin typeface="Calibri"/>
              </a:rPr>
              <a:t>учете казенных учреждений формирование резерва </a:t>
            </a:r>
            <a:r>
              <a:rPr lang="ru-RU" sz="2200" b="1" dirty="0" smtClean="0">
                <a:latin typeface="Calibri"/>
              </a:rPr>
              <a:t>отражают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782979"/>
              </p:ext>
            </p:extLst>
          </p:nvPr>
        </p:nvGraphicFramePr>
        <p:xfrm>
          <a:off x="-10886" y="1196752"/>
          <a:ext cx="9036496" cy="5438008"/>
        </p:xfrm>
        <a:graphic>
          <a:graphicData uri="http://schemas.openxmlformats.org/drawingml/2006/table">
            <a:tbl>
              <a:tblPr/>
              <a:tblGrid>
                <a:gridCol w="2710860"/>
                <a:gridCol w="1362038"/>
                <a:gridCol w="1362038"/>
                <a:gridCol w="3601560"/>
              </a:tblGrid>
              <a:tr h="40320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Содержание операции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Номер счета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Times New Roman"/>
                          <a:cs typeface="Calibri"/>
                        </a:rPr>
                        <a:t>Документ-основание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по дебету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по кредиту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7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Формирование резерва по претензиям, искам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1 401 20 29х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1 401 60 29х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Расчет, справка </a:t>
                      </a:r>
                      <a:r>
                        <a:rPr lang="ru-RU" sz="1400" u="none" strike="noStrike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  <a:hlinkClick r:id="rId2"/>
                        </a:rPr>
                        <a:t>(ф. 0504833)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0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Принятие отложенного обязательства на сумму созданного резерва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1 501 93 29х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1 502 99 29х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20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Начисление расходов на оплату обязательств, в том числе признанных в судебном порядке, за счет резерва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1 401 60 29х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1 302 9х 73х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Решение суда, акт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33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1 303 05 731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75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Начисление сумм принятых обязательств за счет созданного ранее резерва для оплаты обязательств, оспариваемых в судебном порядке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  <a:cs typeface="Calibri"/>
                        </a:rPr>
                        <a:t>1 501 13 29х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1 501 93 29х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98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075240" cy="93610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ФСБУ «НЕПРОИЗВЕДЕННЫЕ АКТИВЫ»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35136"/>
            <a:ext cx="8064895" cy="377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05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140968"/>
            <a:ext cx="8219256" cy="3433568"/>
          </a:xfrm>
        </p:spPr>
        <p:txBody>
          <a:bodyPr/>
          <a:lstStyle/>
          <a:p>
            <a:pPr algn="just"/>
            <a:r>
              <a:rPr lang="ru-RU" b="1" dirty="0">
                <a:latin typeface="Calibri"/>
              </a:rPr>
              <a:t>ФСБУ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будут применять при ведении бюджетного и бухгалтерского учета с 1 января 2021 года, а при составлении отчетности - с отчетности 2021 года.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809625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66851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1925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ФСБУ «НЕПРОИЗВЕДЕННЫЕ АКТИВЫ»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0874784"/>
              </p:ext>
            </p:extLst>
          </p:nvPr>
        </p:nvGraphicFramePr>
        <p:xfrm>
          <a:off x="179512" y="2204864"/>
          <a:ext cx="8568952" cy="4183380"/>
        </p:xfrm>
        <a:graphic>
          <a:graphicData uri="http://schemas.openxmlformats.org/drawingml/2006/table">
            <a:tbl>
              <a:tblPr/>
              <a:tblGrid>
                <a:gridCol w="2140347"/>
                <a:gridCol w="6428605"/>
              </a:tblGrid>
              <a:tr h="1095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Группы непроизведенных активов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Порядок определения справедливой стоимости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0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Земля (земельные участки)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кадастровой стоимости - для земельных участков, которые имеют такие </a:t>
                      </a:r>
                      <a:r>
                        <a:rPr lang="ru-RU" sz="2000" u="none" strike="noStrike" dirty="0"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2"/>
                        </a:rPr>
                        <a:t>признаки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они внесены в государственный кадастр недвижимости;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на них разграничена государственная собственность;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участки закреплены или не закреплены за учреждением на праве постоянного (бессрочного) пользования независимо от факта их использования в деятельности.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46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1925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ФСБУ «НЕПРОИЗВЕДЕННЫЕ АКТИВЫ»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981597"/>
              </p:ext>
            </p:extLst>
          </p:nvPr>
        </p:nvGraphicFramePr>
        <p:xfrm>
          <a:off x="179512" y="2204864"/>
          <a:ext cx="8568952" cy="4118184"/>
        </p:xfrm>
        <a:graphic>
          <a:graphicData uri="http://schemas.openxmlformats.org/drawingml/2006/table">
            <a:tbl>
              <a:tblPr/>
              <a:tblGrid>
                <a:gridCol w="2140347"/>
                <a:gridCol w="6428605"/>
              </a:tblGrid>
              <a:tr h="10953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Группы непроизведенных активов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Порядок определения справедливой стоимости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70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Земля (земельные участки)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условной оценке - для земельных участков, которые имеют такие </a:t>
                      </a:r>
                      <a:r>
                        <a:rPr kumimoji="0" lang="ru-RU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признаки</a:t>
                      </a: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они не внесены в государственный кадастр недвижимости;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государственная собственность на них разграничена или не разграничена;</a:t>
                      </a:r>
                    </a:p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участки закреплены или не закреплены за учреждением на праве постоянного (бессрочного) пользования независимо от факта их использования в деятельности.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64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latin typeface="Calibri"/>
              </a:rPr>
              <a:t>Изменения, касающиеся непроизведенных активов</a:t>
            </a:r>
            <a:r>
              <a:rPr lang="ru-RU" b="1" dirty="0">
                <a:latin typeface="Calibri"/>
              </a:rPr>
              <a:t/>
            </a:r>
            <a:br>
              <a:rPr lang="ru-RU" b="1" dirty="0">
                <a:latin typeface="Calibri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10779096" cy="356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50834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Расчет условной оценки земельных участков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Calibri"/>
                <a:ea typeface="Times New Roman"/>
                <a:cs typeface="Calibri"/>
              </a:rPr>
              <a:t>Рассчитывают условную оценку одним из двух способов:</a:t>
            </a:r>
          </a:p>
          <a:p>
            <a:pPr algn="just">
              <a:spcBef>
                <a:spcPts val="1100"/>
              </a:spcBef>
              <a:spcAft>
                <a:spcPts val="0"/>
              </a:spcAft>
            </a:pPr>
            <a:r>
              <a:rPr lang="ru-RU" dirty="0">
                <a:latin typeface="Calibri"/>
                <a:ea typeface="Times New Roman"/>
                <a:cs typeface="Calibri"/>
              </a:rPr>
              <a:t>- по методике расчета рыночной оценки единичного земельного участка, применяемой уполномоченными органами государственной власти (местного самоуправления), осуществляющими функции по управлению государственным (муниципальным) имуществом в сфере земельных отношений;</a:t>
            </a:r>
          </a:p>
          <a:p>
            <a:r>
              <a:rPr lang="ru-RU" dirty="0">
                <a:latin typeface="Calibri"/>
                <a:ea typeface="Calibri"/>
                <a:cs typeface="Times New Roman"/>
              </a:rPr>
              <a:t>- на основе кадастровой стоимости аналогичного земельного участка, внесенного в государственный кадастр недвижимости.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29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определяется стоимость: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09728" indent="0" algn="just">
              <a:buNone/>
            </a:pPr>
            <a:r>
              <a:rPr lang="ru-RU" u="sng" dirty="0">
                <a:solidFill>
                  <a:schemeClr val="tx1"/>
                </a:solidFill>
                <a:latin typeface="Calibri"/>
                <a:ea typeface="Calibri"/>
                <a:cs typeface="Times New Roman"/>
                <a:hlinkClick r:id="rId2"/>
              </a:rPr>
              <a:t>Не определяется</a:t>
            </a:r>
            <a:r>
              <a:rPr lang="ru-RU" u="sng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стоимость</a:t>
            </a:r>
            <a:r>
              <a:rPr lang="ru-RU" u="sng" dirty="0">
                <a:solidFill>
                  <a:schemeClr val="tx1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dirty="0">
                <a:latin typeface="Calibri"/>
                <a:ea typeface="Calibri"/>
                <a:cs typeface="Times New Roman"/>
              </a:rPr>
              <a:t>земельных участков, на которые разграничена государственная собственность и которые не внесены в государственный кадастр недвижимости, не закреплены за учреждением на праве постоянного (бессрочного) пользования, не используются для извлечения экономических выгод или полезного потенциала. Учет таких участков ведут на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забалансовых</a:t>
            </a:r>
            <a:r>
              <a:rPr lang="ru-RU" dirty="0">
                <a:latin typeface="Calibri"/>
                <a:ea typeface="Calibri"/>
                <a:cs typeface="Times New Roman"/>
              </a:rPr>
              <a:t> счетах в условной оценке: один объект - один рубль.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405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ФСБУ «Информация </a:t>
            </a:r>
            <a:r>
              <a:rPr lang="ru-RU" dirty="0"/>
              <a:t>о связанных </a:t>
            </a:r>
            <a:r>
              <a:rPr lang="ru-RU" dirty="0" smtClean="0"/>
              <a:t>сторонах».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В Стандарте определено, как раскрывать в годовой отчетности информацию о лицах, на деятельность которых организация госсектора может влиять или которые сами могут повлиять на ее работу. Установлено, как отражать информацию об операциях со связанными сторонами.</a:t>
            </a:r>
          </a:p>
          <a:p>
            <a:pPr marL="10972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104003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Кто такие связанные стороны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endParaRPr lang="ru-RU" b="1" dirty="0">
              <a:latin typeface="Calibri"/>
            </a:endParaRPr>
          </a:p>
          <a:p>
            <a:pPr algn="just"/>
            <a:r>
              <a:rPr lang="ru-RU" b="1" dirty="0">
                <a:latin typeface="Calibri"/>
              </a:rPr>
              <a:t>К связанным сторонам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относятся:</a:t>
            </a:r>
          </a:p>
          <a:p>
            <a:pPr algn="just"/>
            <a:r>
              <a:rPr lang="ru-RU" b="1" dirty="0">
                <a:latin typeface="Calibri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3"/>
              </a:rPr>
              <a:t>аффилированные лица;</a:t>
            </a:r>
          </a:p>
          <a:p>
            <a:pPr algn="just"/>
            <a:r>
              <a:rPr lang="ru-RU" b="1" dirty="0">
                <a:latin typeface="Calibri"/>
              </a:rPr>
              <a:t>- лица, считающиеся по законодательству заинтересованными в сделках, которые заключает учреждение;</a:t>
            </a:r>
          </a:p>
          <a:p>
            <a:pPr algn="just"/>
            <a:r>
              <a:rPr lang="ru-RU" b="1" dirty="0">
                <a:latin typeface="Calibri"/>
              </a:rPr>
              <a:t>- лица, которые могут влиять на хозяйственные решения учреждения в силу закона, учредительных документов или соглашений;</a:t>
            </a:r>
          </a:p>
          <a:p>
            <a:pPr algn="just"/>
            <a:r>
              <a:rPr lang="ru-RU" b="1" dirty="0">
                <a:latin typeface="Calibri"/>
              </a:rPr>
              <a:t>- лица, которые находятся в такой же зависимости от учреждения.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513944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Гражданский Кодекс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b="1" dirty="0">
                <a:latin typeface="Calibri"/>
              </a:rPr>
              <a:t>Статья 53.2. </a:t>
            </a:r>
            <a:r>
              <a:rPr lang="ru-RU" b="1" dirty="0" err="1">
                <a:latin typeface="Calibri"/>
              </a:rPr>
              <a:t>Аффилированность</a:t>
            </a:r>
            <a:endParaRPr lang="ru-RU" b="1" dirty="0">
              <a:latin typeface="Calibri"/>
            </a:endParaRPr>
          </a:p>
          <a:p>
            <a:pPr algn="just"/>
            <a:endParaRPr lang="ru-RU" b="1" dirty="0">
              <a:latin typeface="Calibri"/>
            </a:endParaRPr>
          </a:p>
          <a:p>
            <a:pPr algn="just"/>
            <a:r>
              <a:rPr lang="ru-RU" b="1" dirty="0">
                <a:latin typeface="Calibri"/>
              </a:rPr>
              <a:t>В случаях, если настоящий Кодекс или другой закон ставит наступление правовых последствий в зависимость от наличия между лицами отношений связанности (</a:t>
            </a:r>
            <a:r>
              <a:rPr lang="ru-RU" b="1" dirty="0" err="1">
                <a:latin typeface="Calibri"/>
              </a:rPr>
              <a:t>аффилированности</a:t>
            </a:r>
            <a:r>
              <a:rPr lang="ru-RU" b="1" dirty="0">
                <a:latin typeface="Calibri"/>
              </a:rPr>
              <a:t>), наличие или отсутствие таких отношений определяется в соответствии с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законом.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695885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91264" cy="144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Что раскрывать в годовой отчетности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latin typeface="Calibri"/>
              </a:rPr>
              <a:t>В пояснениях к годовой отчетности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необходимо раскрыть информацию о количестве связанных сторон, в капитале которых доля учреждения превышает 50% общего количества голосующих акций (долей, паев, вкладов). Данные о коммерческих (кроме ГУП, МУП) и некоммерческих (кроме учреждений) организациях раскрываются отдельно.</a:t>
            </a:r>
          </a:p>
          <a:p>
            <a:pPr algn="just"/>
            <a:r>
              <a:rPr lang="ru-RU" b="1" dirty="0">
                <a:latin typeface="Calibri"/>
              </a:rPr>
              <a:t>Обратите внимание, что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3"/>
              </a:rPr>
              <a:t>не надо раскрывать информацию об операциях со связанными сторонами, если операция предполагает выполнение возложенных на учреждение полномочий и или функций в отношении другой организации госсектора, которая является связанной стороной.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017321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19256" cy="144509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Calibri"/>
              </a:rPr>
              <a:t>В </a:t>
            </a:r>
            <a:r>
              <a:rPr lang="ru-RU" sz="2200" b="1" dirty="0">
                <a:latin typeface="Calibri"/>
              </a:rPr>
              <a:t>пояснениях к годовой бухгалтерской (финансовой) отчетности по каждой связанной стороне, информация об операциях с которой подлежит раскрытию, приводятся следующие сведения:</a:t>
            </a:r>
            <a:r>
              <a:rPr lang="ru-RU" b="1" dirty="0">
                <a:latin typeface="Calibri"/>
              </a:rPr>
              <a:t/>
            </a:r>
            <a:br>
              <a:rPr lang="ru-RU" b="1" dirty="0"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b="1" dirty="0" smtClean="0">
                <a:latin typeface="Calibri"/>
              </a:rPr>
              <a:t>виды </a:t>
            </a:r>
            <a:r>
              <a:rPr lang="ru-RU" b="1" dirty="0">
                <a:latin typeface="Calibri"/>
              </a:rPr>
              <a:t>операций со связанными сторонами, осуществленных в отчетном периоде, в том числе:</a:t>
            </a:r>
          </a:p>
          <a:p>
            <a:pPr algn="just"/>
            <a:r>
              <a:rPr lang="ru-RU" b="1" dirty="0">
                <a:latin typeface="Calibri"/>
              </a:rPr>
              <a:t>а) безвозмездное перечисление (передача) активов;</a:t>
            </a:r>
          </a:p>
          <a:p>
            <a:pPr algn="just"/>
            <a:r>
              <a:rPr lang="ru-RU" b="1" dirty="0">
                <a:latin typeface="Calibri"/>
              </a:rPr>
              <a:t>б) предоставление (получение) кредитов, займов, ссуд;</a:t>
            </a:r>
          </a:p>
          <a:p>
            <a:pPr algn="just"/>
            <a:r>
              <a:rPr lang="ru-RU" b="1" dirty="0">
                <a:latin typeface="Calibri"/>
              </a:rPr>
              <a:t>в) реализация товаров, выполнение работ, оказание услуг;</a:t>
            </a:r>
          </a:p>
          <a:p>
            <a:pPr algn="just"/>
            <a:r>
              <a:rPr lang="ru-RU" b="1" dirty="0">
                <a:latin typeface="Calibri"/>
              </a:rPr>
              <a:t>г) операции с иным государственным (муниципальным) имуществом;</a:t>
            </a:r>
          </a:p>
          <a:p>
            <a:pPr algn="just"/>
            <a:r>
              <a:rPr lang="ru-RU" b="1" dirty="0">
                <a:latin typeface="Calibri"/>
              </a:rPr>
              <a:t>д) прочие операции;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353790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"/>
              </a:rPr>
              <a:t>НАЛОГИ изменения с 01.01.2020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 algn="just">
              <a:buNone/>
            </a:pPr>
            <a:r>
              <a:rPr lang="ru-RU" b="1" dirty="0" smtClean="0">
                <a:latin typeface="Times New Roman"/>
              </a:rPr>
              <a:t>Среди </a:t>
            </a:r>
            <a:r>
              <a:rPr lang="ru-RU" b="1" dirty="0">
                <a:latin typeface="Times New Roman"/>
              </a:rPr>
              <a:t>доходов, которые с 1 января войдут в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2"/>
              </a:rPr>
              <a:t>перечень </a:t>
            </a:r>
            <a:r>
              <a:rPr lang="ru-RU" b="1" dirty="0" smtClean="0">
                <a:solidFill>
                  <a:srgbClr val="0000FF"/>
                </a:solidFill>
                <a:latin typeface="Times New Roman"/>
                <a:hlinkClick r:id="rId2"/>
              </a:rPr>
              <a:t>необлагаемых (статья 217 НК РФ) :</a:t>
            </a:r>
            <a:endParaRPr lang="ru-RU" b="1" dirty="0">
              <a:solidFill>
                <a:srgbClr val="0000FF"/>
              </a:solidFill>
              <a:latin typeface="Times New Roman"/>
              <a:hlinkClick r:id="rId2"/>
            </a:endParaRP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3"/>
              </a:rPr>
              <a:t>оплата проезда к месту отпуска и обратно работникам, проживающим в районах Крайнего Севера и приравненных к ним местностях;</a:t>
            </a: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4"/>
              </a:rPr>
              <a:t>оплата </a:t>
            </a:r>
            <a:r>
              <a:rPr lang="ru-RU" b="1" dirty="0" err="1">
                <a:solidFill>
                  <a:srgbClr val="0000FF"/>
                </a:solidFill>
                <a:latin typeface="Times New Roman"/>
                <a:hlinkClick r:id="rId4"/>
              </a:rPr>
              <a:t>допвыходных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4"/>
              </a:rPr>
              <a:t> для ухода за ребенком-инвалидом;</a:t>
            </a:r>
          </a:p>
          <a:p>
            <a:pPr algn="just"/>
            <a:r>
              <a:rPr lang="ru-RU" b="1" dirty="0">
                <a:latin typeface="Times New Roman"/>
              </a:rPr>
              <a:t>- </a:t>
            </a:r>
            <a:r>
              <a:rPr lang="ru-RU" b="1" dirty="0">
                <a:solidFill>
                  <a:srgbClr val="0000FF"/>
                </a:solidFill>
                <a:latin typeface="Times New Roman"/>
                <a:hlinkClick r:id="rId5"/>
              </a:rPr>
              <a:t>доходы в денежной и натуральной формах, связанные с рождением ребенка и выплачиваемые согласно закону.</a:t>
            </a:r>
          </a:p>
          <a:p>
            <a:pPr algn="just"/>
            <a:r>
              <a:rPr lang="ru-RU" b="1" i="1" dirty="0">
                <a:latin typeface="Times New Roman"/>
              </a:rPr>
              <a:t>Документ: Федеральный </a:t>
            </a:r>
            <a:r>
              <a:rPr lang="ru-RU" b="1" i="1" dirty="0">
                <a:solidFill>
                  <a:srgbClr val="0000FF"/>
                </a:solidFill>
                <a:latin typeface="Times New Roman"/>
                <a:hlinkClick r:id="rId6"/>
              </a:rPr>
              <a:t>закон от 17.06.2019 N 147-ФЗ</a:t>
            </a:r>
            <a:endParaRPr lang="ru-RU" b="1" dirty="0">
              <a:solidFill>
                <a:srgbClr val="0000FF"/>
              </a:solidFill>
              <a:latin typeface="Times New Roman"/>
              <a:hlinkClick r:id="rId6"/>
            </a:endParaRPr>
          </a:p>
          <a:p>
            <a:pPr marL="109728" indent="0">
              <a:buNone/>
            </a:pPr>
            <a:r>
              <a:rPr lang="ru-RU" b="1" dirty="0" smtClean="0">
                <a:latin typeface="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102401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"/>
              </a:rPr>
              <a:t>НАЛОГ НА ПРИБЫЛЬ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Медицинские и образовательные организации могут продолжить применять нулевую ставку</a:t>
            </a:r>
          </a:p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Образовательные и медицинские организации смогут применять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льготную ставку бессрочно. По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3"/>
              </a:rPr>
              <a:t>прежним правилам эти организации могли пользоваться ставкой 0% лишь до 1 января 2020 года.</a:t>
            </a:r>
          </a:p>
          <a:p>
            <a:pPr algn="just"/>
            <a:r>
              <a:rPr lang="ru-RU" b="1" i="1" dirty="0">
                <a:latin typeface="Calibri"/>
              </a:rPr>
              <a:t>Документ: Федеральный </a:t>
            </a:r>
            <a:r>
              <a:rPr lang="ru-RU" b="1" i="1" dirty="0">
                <a:solidFill>
                  <a:srgbClr val="0000FF"/>
                </a:solidFill>
                <a:latin typeface="Calibri"/>
                <a:hlinkClick r:id="rId4"/>
              </a:rPr>
              <a:t>закон от 26.07.2019 N 210-ФЗ</a:t>
            </a:r>
            <a:endParaRPr lang="ru-RU" b="1" dirty="0">
              <a:solidFill>
                <a:srgbClr val="0000FF"/>
              </a:solidFill>
              <a:latin typeface="Calibri"/>
              <a:hlinkClick r:id="rId4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6464731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"/>
              </a:rPr>
              <a:t>ТРАНСПОРТНЫЙ НАЛОГ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Декларацию по транспортному налогу нужно будет заполнить на новом бланке</a:t>
            </a:r>
          </a:p>
          <a:p>
            <a:pPr marL="109728" indent="0" algn="just">
              <a:buNone/>
            </a:pPr>
            <a:r>
              <a:rPr lang="ru-RU" b="1" dirty="0">
                <a:latin typeface="Calibri"/>
              </a:rPr>
              <a:t>Существенных изменений в отчетности нет. Тем не менее пользоваться лучше новой формой.</a:t>
            </a:r>
          </a:p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Обратите внимание: 2019 -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последний год, за который нужно сдавать декларацию по транспортному налогу. Потом этой отчетности не будет.</a:t>
            </a:r>
          </a:p>
          <a:p>
            <a:pPr algn="just"/>
            <a:r>
              <a:rPr lang="ru-RU" b="1" i="1" dirty="0">
                <a:latin typeface="Calibri"/>
              </a:rPr>
              <a:t>Документ: </a:t>
            </a:r>
            <a:r>
              <a:rPr lang="ru-RU" b="1" i="1" dirty="0">
                <a:solidFill>
                  <a:srgbClr val="0000FF"/>
                </a:solidFill>
                <a:latin typeface="Calibri"/>
                <a:hlinkClick r:id="rId3"/>
              </a:rPr>
              <a:t>Приказ ФНС России от 26.11.2018 N ММВ-7-21/664@</a:t>
            </a:r>
            <a:endParaRPr lang="ru-RU" b="1" dirty="0">
              <a:solidFill>
                <a:srgbClr val="0000FF"/>
              </a:solidFill>
              <a:latin typeface="Calibri"/>
              <a:hlinkClick r:id="rId3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3302134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"/>
              </a:rPr>
              <a:t>НАЛОГ НА ИМУЩЕСТВО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Авансовый платеж по налогу на имущество: учтите последние изменения</a:t>
            </a:r>
          </a:p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За I квартал 2020 года и последующие отчетные периоды составлять расчеты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не придется. Отчитываться надо только по итогам года. На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3"/>
              </a:rPr>
              <a:t>обязанность вносить авансовые платежи поправка не влияет.</a:t>
            </a:r>
          </a:p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А вот исчисление суммы авансового платежа скорректировано. Ее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4"/>
              </a:rPr>
              <a:t>можно будет определять по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5"/>
              </a:rPr>
              <a:t>измененной кадастровой стоимости. Сейчас ФНС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6"/>
              </a:rPr>
              <a:t>запрещает так делать и настаивает на расчетах по стоимости, установленной на 1 января налогового периода.</a:t>
            </a:r>
          </a:p>
          <a:p>
            <a:pPr marL="109728" indent="0" algn="just">
              <a:buNone/>
            </a:pPr>
            <a:r>
              <a:rPr lang="ru-RU" b="1" i="1" dirty="0">
                <a:latin typeface="Calibri"/>
              </a:rPr>
              <a:t>Документы: Федеральный </a:t>
            </a:r>
            <a:r>
              <a:rPr lang="ru-RU" b="1" i="1" dirty="0">
                <a:solidFill>
                  <a:srgbClr val="0000FF"/>
                </a:solidFill>
                <a:latin typeface="Calibri"/>
                <a:hlinkClick r:id="rId2"/>
              </a:rPr>
              <a:t>закон от 15.04.2019 N 63-ФЗ; Федеральный </a:t>
            </a:r>
            <a:r>
              <a:rPr lang="ru-RU" b="1" i="1" dirty="0">
                <a:solidFill>
                  <a:srgbClr val="0000FF"/>
                </a:solidFill>
                <a:latin typeface="Calibri"/>
                <a:hlinkClick r:id="rId4"/>
              </a:rPr>
              <a:t>закон от 15.04.2019 N 63-ФЗ</a:t>
            </a:r>
            <a:endParaRPr lang="ru-RU" b="1" dirty="0">
              <a:solidFill>
                <a:srgbClr val="0000FF"/>
              </a:solidFill>
              <a:latin typeface="Calibri"/>
              <a:hlinkClick r:id="rId4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565496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5891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alibri"/>
              </a:rPr>
              <a:t/>
            </a:r>
            <a:br>
              <a:rPr lang="ru-RU" b="1" dirty="0" smtClean="0">
                <a:latin typeface="Calibri"/>
              </a:rPr>
            </a:br>
            <a:r>
              <a:rPr lang="ru-RU" b="1" dirty="0" smtClean="0">
                <a:latin typeface="Calibri"/>
              </a:rPr>
              <a:t>Минтруд </a:t>
            </a:r>
            <a:r>
              <a:rPr lang="ru-RU" b="1" dirty="0">
                <a:latin typeface="Calibri"/>
              </a:rPr>
              <a:t>предлагает выплачивать в командировке средний заработок в те же сроки, что и зарплату</a:t>
            </a:r>
            <a:br>
              <a:rPr lang="ru-RU" b="1" dirty="0">
                <a:latin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Ни в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2"/>
              </a:rPr>
              <a:t>ТК РФ, ни в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3"/>
              </a:rPr>
              <a:t>Положении об особенностях направления работников в служебные командировки не предусмотрен порядок выплаты среднего заработка. Минтруд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4"/>
              </a:rPr>
              <a:t>предложил работодателям, чтобы не было споров, установить такие сроки в локальном нормативном акте. Сделать это можно, например, в положении о командировках, принятом в организации.</a:t>
            </a:r>
          </a:p>
          <a:p>
            <a:pPr marL="109728" indent="0" algn="just">
              <a:buNone/>
            </a:pPr>
            <a:r>
              <a:rPr lang="ru-RU" b="1" dirty="0">
                <a:latin typeface="Calibri"/>
              </a:rPr>
              <a:t>Мнение же самого министерства таково: сроки выплаты среднего заработка во время командировки должны быть аналогичны срокам выплаты зарплаты. Имеются в виду, например, </a:t>
            </a:r>
            <a:r>
              <a:rPr lang="ru-RU" b="1" dirty="0">
                <a:solidFill>
                  <a:srgbClr val="0000FF"/>
                </a:solidFill>
                <a:latin typeface="Calibri"/>
                <a:hlinkClick r:id="rId5"/>
              </a:rPr>
              <a:t>правила о том, что зарплату нужно перечислять не реже, чем дважды в месяц, а полный расчет за месяц следует произвести не позднее 15-го числа следующего</a:t>
            </a:r>
            <a:r>
              <a:rPr lang="ru-RU" b="1" dirty="0" smtClean="0">
                <a:solidFill>
                  <a:srgbClr val="0000FF"/>
                </a:solidFill>
                <a:latin typeface="Calibri"/>
                <a:hlinkClick r:id="rId5"/>
              </a:rPr>
              <a:t>.</a:t>
            </a:r>
            <a:r>
              <a:rPr lang="ru-RU" b="1" i="1" dirty="0">
                <a:latin typeface="Calibri"/>
              </a:rPr>
              <a:t> </a:t>
            </a:r>
            <a:endParaRPr lang="ru-RU" b="1" i="1" dirty="0" smtClean="0">
              <a:latin typeface="Calibri"/>
            </a:endParaRPr>
          </a:p>
          <a:p>
            <a:pPr marL="109728" indent="0" algn="just">
              <a:buNone/>
            </a:pPr>
            <a:r>
              <a:rPr lang="ru-RU" b="1" i="1" dirty="0" smtClean="0">
                <a:latin typeface="Calibri"/>
              </a:rPr>
              <a:t>Документ</a:t>
            </a:r>
            <a:r>
              <a:rPr lang="ru-RU" b="1" i="1" dirty="0">
                <a:latin typeface="Calibri"/>
              </a:rPr>
              <a:t>: </a:t>
            </a:r>
            <a:r>
              <a:rPr lang="ru-RU" b="1" i="1" dirty="0">
                <a:solidFill>
                  <a:srgbClr val="0000FF"/>
                </a:solidFill>
                <a:latin typeface="Calibri"/>
                <a:hlinkClick r:id="rId6"/>
              </a:rPr>
              <a:t>Письмо Минтруда России от 27.06.2019 N 14-1/ООГ-4422</a:t>
            </a:r>
            <a:endParaRPr lang="ru-RU" b="1" dirty="0">
              <a:solidFill>
                <a:srgbClr val="0000FF"/>
              </a:solidFill>
              <a:latin typeface="Calibri"/>
              <a:hlinkClick r:id="rId6"/>
            </a:endParaRPr>
          </a:p>
          <a:p>
            <a:pPr algn="just"/>
            <a:endParaRPr lang="ru-RU" b="1" dirty="0">
              <a:solidFill>
                <a:srgbClr val="0000FF"/>
              </a:solidFill>
              <a:latin typeface="Calibri"/>
              <a:hlinkClick r:id="rId5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71036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3848</TotalTime>
  <Words>12899</Words>
  <Application>Microsoft Office PowerPoint</Application>
  <PresentationFormat>Экран (4:3)</PresentationFormat>
  <Paragraphs>1023</Paragraphs>
  <Slides>214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214</vt:i4>
      </vt:variant>
    </vt:vector>
  </HeadingPairs>
  <TitlesOfParts>
    <vt:vector size="217" baseType="lpstr">
      <vt:lpstr>Городская</vt:lpstr>
      <vt:lpstr>Документ</vt:lpstr>
      <vt:lpstr>Лист</vt:lpstr>
      <vt:lpstr>Актуальные вопросы ведения бухгалтерского учета казенными, бюджетными и автономными государственными (муниципальными) учреждениями. Применение федеральных стандартов бухучета для организаций госсектора.</vt:lpstr>
      <vt:lpstr>ИЗМЕНЕНИЯ В БУХГАЛТЕРСКОМ УЧЕТЕ В 2021 году</vt:lpstr>
      <vt:lpstr>ИЗМЕНЕНИЯ В БЮДЖЕТНУЮ КЛАССИФИКАЦИЮ</vt:lpstr>
      <vt:lpstr> Порядок формирования КБК скорректировали начиная с планирования показателей на 2021 год  </vt:lpstr>
      <vt:lpstr>НОВЫЙ ВИД РАСХОДОВ </vt:lpstr>
      <vt:lpstr>Какие изменения нужно учитывать с 2021 года по КОСГУ  </vt:lpstr>
      <vt:lpstr>Вступили в силу изменения в Единый план счетов и Инструкцию № 157н с 17 октября 2020года. </vt:lpstr>
      <vt:lpstr>ИЗМЕНЕНИЯ В ИНСТРУКЦИЮ №157Н, ПРИМЕНЯЕМЫЕ В 2020 ГОДУ</vt:lpstr>
      <vt:lpstr>Изменения в плане счетов, применяемые с 2020 года Единый план счетов дополнен счетами: </vt:lpstr>
      <vt:lpstr>Переименованы следующие счета: </vt:lpstr>
      <vt:lpstr>Детализирован счет 401 40 "Доходы будущих периодов": </vt:lpstr>
      <vt:lpstr>Как учитывать в бухгалтерском (бюджетном) учете доходы будущих периодов </vt:lpstr>
      <vt:lpstr> Как отразить доходы будущих периодов в бухгалтерском (бюджетном) учете для межбюджетных трансфертов </vt:lpstr>
      <vt:lpstr>Нормативно-правовая база</vt:lpstr>
      <vt:lpstr>Изменения в Инструкцию № 157н, применяемые с 2020 года </vt:lpstr>
      <vt:lpstr>Перечень журналов операций дополнен двумя журналами (п. 11 Инструкции № 157н): </vt:lpstr>
      <vt:lpstr>Презентация PowerPoint</vt:lpstr>
      <vt:lpstr>Презентация PowerPoint</vt:lpstr>
      <vt:lpstr>Примеры отражения операций межотчетного периода</vt:lpstr>
      <vt:lpstr>      В бухгалтерском учете бюджетного учреждения в межотчетный период следует отразить операции по переносу остатков на новые счета, введенные в рабочий план счетов с 2021 года, следующим образом: </vt:lpstr>
      <vt:lpstr>Презентация PowerPoint</vt:lpstr>
      <vt:lpstr>У нематериального актива с  неопределенным сроком использования (например  приобретение  программы 1С:бухгалтерия, 1С:кадры ) </vt:lpstr>
      <vt:lpstr>Примеры отражения операций (не в межотчетный период)</vt:lpstr>
      <vt:lpstr>В бухгалтерском учете автономного учреждения отражены следующие операции первым рабочим днем января 2021 года (бухг.справка 0503833) : </vt:lpstr>
      <vt:lpstr>По нематериальным активам </vt:lpstr>
      <vt:lpstr>ЗАВЕРШЕНИЕ ФИНАНСОВОГО ГОДА</vt:lpstr>
      <vt:lpstr>Завершение финансового года</vt:lpstr>
      <vt:lpstr>Порядок формирования 5-14 разрядов в номере счета бюджетных и автономных учреждений </vt:lpstr>
      <vt:lpstr>Порядок формирования 5-14 разрядов в номере счета бюджетных и автономных учреждений</vt:lpstr>
      <vt:lpstr>Изменения «понятийного» аппарата</vt:lpstr>
      <vt:lpstr>Изменения забалансового счета 01</vt:lpstr>
      <vt:lpstr>Непроизведенные активы</vt:lpstr>
      <vt:lpstr>Материальные запасы</vt:lpstr>
      <vt:lpstr>Забалансовый счет 27</vt:lpstr>
      <vt:lpstr>Дополнен перечень объектов, отражаемых в составе денежных документов на счете 201 35.</vt:lpstr>
      <vt:lpstr>Горюче-смазочные материалы</vt:lpstr>
      <vt:lpstr>Строительные материалы</vt:lpstr>
      <vt:lpstr>Порядок учета бланков строгой отчетности и имущества для вручения и дарения </vt:lpstr>
      <vt:lpstr>На забалансовом счете 03 "Бланки строгой отчетности"</vt:lpstr>
      <vt:lpstr>Материальные ценности, приобретенные и предназначенные для награждения (дарения), учитываются на счете 07 "Награды, призы, кубки и ценные подарки, сувениры"</vt:lpstr>
      <vt:lpstr>О формировании первоначальной стоимости финансовых вложений</vt:lpstr>
      <vt:lpstr>Презентация PowerPoint</vt:lpstr>
      <vt:lpstr>Презентация PowerPoint</vt:lpstr>
      <vt:lpstr> Уточнены требования к аналитическому учету для счетов 101 00, 106 00, 205 00, 206 00, 208 00, 209 00, 210 03, 210 10, 302 00, 304 01, 304 03, 501 04. </vt:lpstr>
      <vt:lpstr>Учет на счете 206</vt:lpstr>
      <vt:lpstr>Учет на 208 счете</vt:lpstr>
      <vt:lpstr>Учет на 302 счете</vt:lpstr>
      <vt:lpstr>Изменения в плане счетов, применяемые с 2021 года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Счета для учета нематериальных активов детализированы по типу нематериального актива: </vt:lpstr>
      <vt:lpstr>Исключены счета: </vt:lpstr>
      <vt:lpstr> Порядок формирования КБК скорректировали начиная с планирования показателей на 2021 год  </vt:lpstr>
      <vt:lpstr>НОВЫЙ ВИД РАСХОДОВ </vt:lpstr>
      <vt:lpstr>Как установить, относятся ли расходы на КВР 244 </vt:lpstr>
      <vt:lpstr>ТАБЛИЦА СООТВЕТСТВИЯ ВИДОВ РАСХОДОВ КЛАССИФИКАЦИИ РАСХОДОВ БЮДЖЕТОВ И СТАТЕЙ (ПОДСТАТЕЙ) КЛАССИФИКАЦИИ ОПЕРАЦИЙ СЕКТОРА ГОСУДАРСТВЕННОГО УПРАВЛЕНИЯ, ПРИМЕНЯЕМАЯ В 2021 ГОДУ </vt:lpstr>
      <vt:lpstr>МИНИСТЕРСТВО ФИНАНСОВ РОССИЙСКОЙ ФЕДЕРАЦИИ ПИСЬМО от 17 февраля 2021 г. N 02-05-10/10752 </vt:lpstr>
      <vt:lpstr>КВР для коммунальных ресурсов </vt:lpstr>
      <vt:lpstr>Как применять КВР в 2021 году:</vt:lpstr>
      <vt:lpstr>         МИНИСТЕРСТВО ФИНАНСОВ РОССИЙСКОЙ ФЕДЕРАЦИИ ИНФОРМАЦИЯ СОПОСТАВИТЕЛЬНАЯ ТАБЛИЦА ИЗМЕНЕНИЙ ЕДИНЫХ ДЛЯ БЮДЖЕТОВ БЮДЖЕТНОЙ СИСТЕМЫ РОССИЙСКОЙ ФЕДЕРАЦИИ ВИДОВ РАСХОДОВ КЛАССИФИКАЦИИ РАСХОДОВ БЮДЖЕТОВ, ПРИМЕНЯЕМЫХ В 2020 ГОДУ, К ПРИМЕНЯЕМЫМ В 2021 ГОДУ И ПЛАНОВОМ ПЕРИОДЕ 2022 И 2023 ГОДОВ </vt:lpstr>
      <vt:lpstr>Презентация PowerPoint</vt:lpstr>
      <vt:lpstr>Какие изменения нужно учитывать с 2021 года по КОСГУ  </vt:lpstr>
      <vt:lpstr>Какие изменения нужно учитывать с 2021 года по КОСГУ  </vt:lpstr>
      <vt:lpstr>Какие изменения нужно учитывать с 2021 года по КОСГУ  </vt:lpstr>
      <vt:lpstr>Какие изменения нужно учитывать с 2021 года по КОСГУ  </vt:lpstr>
      <vt:lpstr>Какие изменения нужно учитывать с 2021 года по КОСГУ  </vt:lpstr>
      <vt:lpstr>Какие изменения нужно учитывать с 2021 года по КОСГУ  </vt:lpstr>
      <vt:lpstr>ТЕХНИЧЕСКИЕ ИЗМЕНЕНИЯ В КОСГУ С 2021 года</vt:lpstr>
      <vt:lpstr>ТЕХНИЧЕСКИЕ ИЗМЕНЕНИЯ В КОСГУ С 2021 года</vt:lpstr>
      <vt:lpstr>ТЕХНИЧЕСКИЕ ИЗМЕНЕНИЯ В КОСГУ С 2021 года</vt:lpstr>
      <vt:lpstr>Презентация PowerPoint</vt:lpstr>
      <vt:lpstr>ТЕХНИЧЕСКИЕ ИЗМЕНЕНИЯ В КОСГУ С 2021 года</vt:lpstr>
      <vt:lpstr>ТЕХНИЧЕСКИЕ ИЗМЕНЕНИЯ В КОСГУ С 2021 года</vt:lpstr>
      <vt:lpstr>ТЕХНИЧЕСКИЕ ИЗМЕНЕНИЯ В КОСГУ С 2021 года</vt:lpstr>
      <vt:lpstr>ТЕХНИЧЕСКИЕ ИЗМЕНЕНИЯ В КОСГУ С 2021 года</vt:lpstr>
      <vt:lpstr>ТЕХНИЧЕСКИЕ ИЗМЕНЕНИЯ В КОСГУ С 2021 года</vt:lpstr>
      <vt:lpstr>Презентация PowerPoint</vt:lpstr>
      <vt:lpstr>Презентация PowerPoint</vt:lpstr>
      <vt:lpstr>Презентация PowerPoint</vt:lpstr>
      <vt:lpstr> Денежная и натуральная форма выплат (212, 214) </vt:lpstr>
      <vt:lpstr>Денежная форма выплат КОСГУ 212</vt:lpstr>
      <vt:lpstr>Презентация PowerPoint</vt:lpstr>
      <vt:lpstr>Презентация PowerPoint</vt:lpstr>
      <vt:lpstr>Презентация PowerPoint</vt:lpstr>
      <vt:lpstr>Федеральные стандарты, которые  применяются с 1 января 2020 года </vt:lpstr>
      <vt:lpstr>Новая "порция" федстандартов применяется с 1 января 2021 года </vt:lpstr>
      <vt:lpstr>Нормативно-правовые документы</vt:lpstr>
      <vt:lpstr>Федеральные стандарты</vt:lpstr>
      <vt:lpstr>Презентация PowerPoint</vt:lpstr>
      <vt:lpstr> Стандарт "Нематериальные активы"  </vt:lpstr>
      <vt:lpstr> Стандарт "Нематериальные активы"  </vt:lpstr>
      <vt:lpstr>Что теперь не относится к нематериальным активам</vt:lpstr>
      <vt:lpstr>Стандарт "Нематериальные активы"  </vt:lpstr>
      <vt:lpstr>Стандарт "Нематериальные активы"  </vt:lpstr>
      <vt:lpstr>ПРИМЕР</vt:lpstr>
      <vt:lpstr>В бухгалтерском учете (бюджетного)автономного учреждения (лицензиата) отражаются следующие бухгалтерские записи:  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Стандарт "Нематериальные активы"  </vt:lpstr>
      <vt:lpstr>Презентация PowerPoint</vt:lpstr>
      <vt:lpstr>Создание ИНТЕРНЕТ САЙТА счет 102</vt:lpstr>
      <vt:lpstr>НЕ ВКЛЮЧАЕТСЯ В 102 СЧЕТ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Стандарт "Нематериальные активы"  </vt:lpstr>
      <vt:lpstr>Стандарт "Нематериальные активы"  </vt:lpstr>
      <vt:lpstr>Изменения в План счетов для учета нематериальных активов</vt:lpstr>
      <vt:lpstr>Стандарт «Нематериальные активы»</vt:lpstr>
      <vt:lpstr>Стандарт "Нематериальные активы"  </vt:lpstr>
      <vt:lpstr> Стандарт "Выплаты персоналу"  </vt:lpstr>
      <vt:lpstr> Стандарт "Выплаты персоналу"  </vt:lpstr>
      <vt:lpstr>Стандарт «Непроизведенные активы»</vt:lpstr>
      <vt:lpstr>Стандарт «Непроизведенные активы»</vt:lpstr>
      <vt:lpstr>Стандарт «Непроизведенные активы»</vt:lpstr>
      <vt:lpstr> Порядок формирования КБК скорректировали начиная с планирования показателей на 2021 год  </vt:lpstr>
      <vt:lpstr>НОВЫЙ ВИД РАСХОДОВ </vt:lpstr>
      <vt:lpstr>НОВЫЙ ВИД РАСХОДОВ </vt:lpstr>
      <vt:lpstr>НОВЫЙ ВИД РАСХОДОВ </vt:lpstr>
      <vt:lpstr>КОДЫ ДЛЯ УЧЕТА РАСХОДОВ НА ПОВЫШЕНИЕ КВАЛИФИКАЦИИ</vt:lpstr>
      <vt:lpstr>Приказ для федеральных органов</vt:lpstr>
      <vt:lpstr>ИЗМЕНЕНИЯ КОСГУ с 2021 года</vt:lpstr>
      <vt:lpstr>Презентация PowerPoint</vt:lpstr>
      <vt:lpstr>ИЗМЕНЕНИЯ КОСГУ с 2021 года</vt:lpstr>
      <vt:lpstr>ИЗМЕНЕНИЯ КОСГУ с 2021 года</vt:lpstr>
      <vt:lpstr>ИЗМЕНЕНИЯ КОСГУ с 2021 года</vt:lpstr>
      <vt:lpstr>ИЗМЕНЕНИЯ КОСГУ с 2021 года</vt:lpstr>
      <vt:lpstr>ИЗМЕНЕНИЯ КОСГУ с 2021 года</vt:lpstr>
      <vt:lpstr>ИЗМЕНЕНИЯ В ИНСТРУКЦИЮ №157Н, ПРИМЕНЯЕМЫЕ В 2020 ГОДУ</vt:lpstr>
      <vt:lpstr>Опубликованы приказы с изменениями в инструкциях N 174н и N 183н</vt:lpstr>
      <vt:lpstr>Новые счета в Едином плане счетов   </vt:lpstr>
      <vt:lpstr>Новые счета в Едином плане счетов</vt:lpstr>
      <vt:lpstr>Как учитывать в бухгалтерском (бюджетном) учете доходы будущих периодов </vt:lpstr>
      <vt:lpstr>Какие доходы нужно признавать в бухгалтерском (бюджетном) учете доходами будущих периодов </vt:lpstr>
      <vt:lpstr>Какие доходы нужно признавать в бухгалтерском (бюджетном) учете доходами будущих периодов</vt:lpstr>
      <vt:lpstr> Как отразить доходы будущих периодов в бухгалтерском (бюджетном) учете для межбюджетных трансфертов </vt:lpstr>
      <vt:lpstr>Межбюджетные трансферты</vt:lpstr>
      <vt:lpstr>Нормативно-правовая база</vt:lpstr>
      <vt:lpstr>Изменения в инструкции №174н и 183Н,162н</vt:lpstr>
      <vt:lpstr>Приказ с поправками к Инструкции N 162н  </vt:lpstr>
      <vt:lpstr> Расчеты с сотрудниками  </vt:lpstr>
      <vt:lpstr>Расчеты с сотрудниками  </vt:lpstr>
      <vt:lpstr>ФСБУ «ЗАПАСЫ»</vt:lpstr>
      <vt:lpstr>ФСБУ «ЗАПАСЫ»</vt:lpstr>
      <vt:lpstr>Что такое материальные запасы и что к ним относится </vt:lpstr>
      <vt:lpstr>Что такое материальные запасы и что к ним относится </vt:lpstr>
      <vt:lpstr>Презентация PowerPoint</vt:lpstr>
      <vt:lpstr>Презентация PowerPoint</vt:lpstr>
      <vt:lpstr> Учитывать запасы можно как в номенклатурных единицах, так и партиями </vt:lpstr>
      <vt:lpstr>Однородная группа материальных запасов</vt:lpstr>
      <vt:lpstr>Порядок определения первоначальной стоимости матзапасов </vt:lpstr>
      <vt:lpstr>Бухгалтерские записи при поступлении в учреждение материальных запасов, приобретенных за плату </vt:lpstr>
      <vt:lpstr>Бухгалтерские записи при поступлении в учреждение материальных запасов, приобретенных за плату </vt:lpstr>
      <vt:lpstr>Бухгалтерские записи при поступлении в учреждение материальных запасов, приобретенных за плату </vt:lpstr>
      <vt:lpstr>Бухгалтерские записи при поступлении в учреждение материальных запасов, приобретенных за плату </vt:lpstr>
      <vt:lpstr>Порядок определения первоначальной стоимости матзапасов </vt:lpstr>
      <vt:lpstr>Бухгалтерские записи учреждения при безвозмездном получении материальных запасов по договору дарения, пожертвования </vt:lpstr>
      <vt:lpstr>Бухгалтерские записи учреждения при безвозмездном получении материальных запасов по договору дарения, пожертвования </vt:lpstr>
      <vt:lpstr>Порядок определения первоначальной стоимости матзапасов </vt:lpstr>
      <vt:lpstr>Бухгалтерские записи бюджетного учреждения по учету материальных запасов, изготовленных собственными силами (хозяйственным способом) </vt:lpstr>
      <vt:lpstr>Бухгалтерские записи бюджетного учреждения по учету материальных запасов, изготовленных собственными силами (хозяйственным способом) </vt:lpstr>
      <vt:lpstr>Порядок определения первоначальной стоимости матзапасов </vt:lpstr>
      <vt:lpstr>Бухгалтерские записи бюджетного учреждения по учету материальных запасов, полученных при ликвидации, демонтаже, ремонте основных средств и разукомплектации объектов учета </vt:lpstr>
      <vt:lpstr>Расходы, осуществленные при приобретении нескольких объектов материальных запасов, в целях определения первоначальной стоимости каждого объекта материальные запасы распределяются пропорционально цене каждого объекта материального запаса в общей цене приобретения указанных материальных запасов </vt:lpstr>
      <vt:lpstr>Первоначальная стоимость материальных запасов, приобретенных при условии отсрочки платежа (пункт 15 СГС "Запасы"). </vt:lpstr>
      <vt:lpstr>        ВЫБЫТИЕ МАТЕРИАЛЬНЫХ ЗАПАСОВ  Выбытие материальных запасов осуществляется по стоимости каждой единицы или по средней стоимости. Выбранный способ определения стоимости запасов при выбытии по группе (виду) запасов не подлежит изменению и применяется непрерывно в течение отчетного периода. Например, на складе учреждения на 1 марта числилось 5 пачек бумаги для офисной техники по цене 255,80 руб. и 1 пачка по цене 268,00 руб. В течение марта было приобретено 2 пачки бумаги для офисной техники по цене 319,21 руб., выдано со склада и использовано 4 пачки. Стоимость выбывших пачек бумаги для офисной техники, если выбрана средняя стоимость в качестве способа определения стоимости, будет равна: ((255,80 * 5 + 268,00 + 319,21 * 2) / (5 + 1 + 2)) * 4 = 1 092,71 руб.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Реклассификация материальных запасов </vt:lpstr>
      <vt:lpstr>Реклассификация материальных запасов </vt:lpstr>
      <vt:lpstr>Создание резервов счет 401.60</vt:lpstr>
      <vt:lpstr>Создание резервов счет 401.60</vt:lpstr>
      <vt:lpstr> Переходные положения "Запасы" при его первом применении </vt:lpstr>
      <vt:lpstr>Переходные положения "Запасы" при его первом применении </vt:lpstr>
      <vt:lpstr>ФСБУ "Концессионные соглашения"</vt:lpstr>
      <vt:lpstr>Презентация PowerPoint</vt:lpstr>
      <vt:lpstr>ФСБУ "Долгосрочные договоры". </vt:lpstr>
      <vt:lpstr> Размер дохода по договору стройподряда зависит от процента исполнения обязательства </vt:lpstr>
      <vt:lpstr>Операции по остальным договорам подряда и возмездного оказания услуг отражают иначе </vt:lpstr>
      <vt:lpstr>ФСБУ "Резервы. Раскрытие информации об условных обязательствах и условных активах"</vt:lpstr>
      <vt:lpstr>ФСБУ "Резервы. Раскрытие информации об условных обязательствах и условных активах"</vt:lpstr>
      <vt:lpstr>ФСБУ "Резервы. Раскрытие информации об условных обязательствах и условных активах";</vt:lpstr>
      <vt:lpstr>Виды резервов и их оценка</vt:lpstr>
      <vt:lpstr> В учете казенных учреждений формирование резерва отражают</vt:lpstr>
      <vt:lpstr>ФСБУ «НЕПРОИЗВЕДЕННЫЕ АКТИВЫ»</vt:lpstr>
      <vt:lpstr>Презентация PowerPoint</vt:lpstr>
      <vt:lpstr>ФСБУ «НЕПРОИЗВЕДЕННЫЕ АКТИВЫ»</vt:lpstr>
      <vt:lpstr>ФСБУ «НЕПРОИЗВЕДЕННЫЕ АКТИВЫ»</vt:lpstr>
      <vt:lpstr>Изменения, касающиеся непроизведенных активов </vt:lpstr>
      <vt:lpstr>Расчет условной оценки земельных участков </vt:lpstr>
      <vt:lpstr>НЕ определяется стоимость: </vt:lpstr>
      <vt:lpstr>ФСБУ «Информация о связанных сторонах».</vt:lpstr>
      <vt:lpstr>Кто такие связанные стороны </vt:lpstr>
      <vt:lpstr>Гражданский Кодекс</vt:lpstr>
      <vt:lpstr>Что раскрывать в годовой отчетности </vt:lpstr>
      <vt:lpstr>В пояснениях к годовой бухгалтерской (финансовой) отчетности по каждой связанной стороне, информация об операциях с которой подлежит раскрытию, приводятся следующие сведения: </vt:lpstr>
      <vt:lpstr>НАЛОГИ изменения с 01.01.2020</vt:lpstr>
      <vt:lpstr>НАЛОГ НА ПРИБЫЛЬ </vt:lpstr>
      <vt:lpstr>ТРАНСПОРТНЫЙ НАЛОГ </vt:lpstr>
      <vt:lpstr>НАЛОГ НА ИМУЩЕСТВО </vt:lpstr>
      <vt:lpstr> Минтруд предлагает выплачивать в командировке средний заработок в те же сроки, что и зарплату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вопросы ведения бухгалтерского учета казенными, бюджетными и автономными государственными (муниципальными) учреждениями. Применение федеральных стандартов бухучета для организаций госсектора.</dc:title>
  <dc:creator>Пользователь</dc:creator>
  <cp:lastModifiedBy>Пользователь</cp:lastModifiedBy>
  <cp:revision>157</cp:revision>
  <dcterms:created xsi:type="dcterms:W3CDTF">2019-09-19T08:28:53Z</dcterms:created>
  <dcterms:modified xsi:type="dcterms:W3CDTF">2021-09-20T13:32:07Z</dcterms:modified>
</cp:coreProperties>
</file>